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44"/>
  </p:notesMasterIdLst>
  <p:handoutMasterIdLst>
    <p:handoutMasterId r:id="rId45"/>
  </p:handoutMasterIdLst>
  <p:sldIdLst>
    <p:sldId id="256" r:id="rId5"/>
    <p:sldId id="352" r:id="rId6"/>
    <p:sldId id="257" r:id="rId7"/>
    <p:sldId id="408" r:id="rId8"/>
    <p:sldId id="354" r:id="rId9"/>
    <p:sldId id="357" r:id="rId10"/>
    <p:sldId id="358" r:id="rId11"/>
    <p:sldId id="359" r:id="rId12"/>
    <p:sldId id="276" r:id="rId13"/>
    <p:sldId id="370" r:id="rId14"/>
    <p:sldId id="407" r:id="rId15"/>
    <p:sldId id="400" r:id="rId16"/>
    <p:sldId id="401" r:id="rId17"/>
    <p:sldId id="402" r:id="rId18"/>
    <p:sldId id="373" r:id="rId19"/>
    <p:sldId id="374" r:id="rId20"/>
    <p:sldId id="376" r:id="rId21"/>
    <p:sldId id="377" r:id="rId22"/>
    <p:sldId id="409" r:id="rId23"/>
    <p:sldId id="410" r:id="rId24"/>
    <p:sldId id="379" r:id="rId25"/>
    <p:sldId id="380" r:id="rId26"/>
    <p:sldId id="383" r:id="rId27"/>
    <p:sldId id="384" r:id="rId28"/>
    <p:sldId id="404" r:id="rId29"/>
    <p:sldId id="385" r:id="rId30"/>
    <p:sldId id="403" r:id="rId31"/>
    <p:sldId id="411" r:id="rId32"/>
    <p:sldId id="412" r:id="rId33"/>
    <p:sldId id="405" r:id="rId34"/>
    <p:sldId id="394" r:id="rId35"/>
    <p:sldId id="413" r:id="rId36"/>
    <p:sldId id="392" r:id="rId37"/>
    <p:sldId id="393" r:id="rId38"/>
    <p:sldId id="414" r:id="rId39"/>
    <p:sldId id="398" r:id="rId40"/>
    <p:sldId id="406" r:id="rId41"/>
    <p:sldId id="415" r:id="rId42"/>
    <p:sldId id="41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22F6E2-566A-4A50-9361-CE476B94F26B}">
          <p14:sldIdLst>
            <p14:sldId id="256"/>
            <p14:sldId id="352"/>
            <p14:sldId id="257"/>
            <p14:sldId id="408"/>
            <p14:sldId id="354"/>
            <p14:sldId id="357"/>
            <p14:sldId id="358"/>
            <p14:sldId id="359"/>
            <p14:sldId id="276"/>
            <p14:sldId id="370"/>
            <p14:sldId id="407"/>
            <p14:sldId id="400"/>
            <p14:sldId id="401"/>
            <p14:sldId id="402"/>
            <p14:sldId id="373"/>
            <p14:sldId id="374"/>
            <p14:sldId id="376"/>
            <p14:sldId id="377"/>
            <p14:sldId id="409"/>
            <p14:sldId id="410"/>
            <p14:sldId id="379"/>
            <p14:sldId id="380"/>
            <p14:sldId id="383"/>
            <p14:sldId id="384"/>
            <p14:sldId id="404"/>
            <p14:sldId id="385"/>
            <p14:sldId id="403"/>
            <p14:sldId id="411"/>
            <p14:sldId id="412"/>
            <p14:sldId id="405"/>
            <p14:sldId id="394"/>
            <p14:sldId id="413"/>
            <p14:sldId id="392"/>
            <p14:sldId id="393"/>
            <p14:sldId id="414"/>
            <p14:sldId id="398"/>
            <p14:sldId id="406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 showGuides="1">
      <p:cViewPr>
        <p:scale>
          <a:sx n="76" d="100"/>
          <a:sy n="76" d="100"/>
        </p:scale>
        <p:origin x="690" y="2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8/12/2024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8/12/2024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into this with probabilities.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7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simulation that will be tested.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9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Shorter random walk = rep not learned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2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y axis explicitly.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6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9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out the statistical thing (distro shift to the right as walk length increases)</a:t>
            </a:r>
          </a:p>
          <a:p>
            <a:endParaRPr lang="en-US" dirty="0"/>
          </a:p>
          <a:p>
            <a:r>
              <a:rPr lang="en-US" dirty="0"/>
              <a:t>Make box bigger, sentence case. Explicitly say associative rep doesn’t predict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4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Shorter subtitles. Title case.  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4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video bigger and shorter, slide prettier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50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Shorter subtitles. Title case.  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39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slow. Cite.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62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Capitalization</a:t>
            </a:r>
          </a:p>
          <a:p>
            <a:r>
              <a:rPr lang="en-US" dirty="0"/>
              <a:t>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6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91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Visually Divide them.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Conditions bigger. </a:t>
            </a:r>
          </a:p>
          <a:p>
            <a:r>
              <a:rPr lang="en-US" dirty="0"/>
              <a:t>Row labels on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98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point to drift rate. </a:t>
            </a:r>
          </a:p>
          <a:p>
            <a:endParaRPr lang="en-US" dirty="0"/>
          </a:p>
          <a:p>
            <a:r>
              <a:rPr lang="en-US" dirty="0"/>
              <a:t>Just write the first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0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Legend. Walk through graph. </a:t>
            </a:r>
          </a:p>
          <a:p>
            <a:r>
              <a:rPr lang="en-US" dirty="0" err="1"/>
              <a:t>Bloww</a:t>
            </a:r>
            <a:r>
              <a:rPr lang="en-US" dirty="0"/>
              <a:t> up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76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55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75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things; and just state the higher level variables (8 bin features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6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1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alien at the nodes. </a:t>
            </a:r>
          </a:p>
          <a:p>
            <a:endParaRPr lang="en-US" dirty="0"/>
          </a:p>
          <a:p>
            <a:r>
              <a:rPr lang="en-US" dirty="0"/>
              <a:t>Add a structured graph slide before this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5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Shorter subtitles. Title case.  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3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Animate. </a:t>
            </a:r>
          </a:p>
          <a:p>
            <a:endParaRPr lang="en-US" dirty="0"/>
          </a:p>
          <a:p>
            <a:r>
              <a:rPr lang="en-US" dirty="0"/>
              <a:t>Takeaways/implications.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26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how this </a:t>
            </a:r>
            <a:r>
              <a:rPr lang="en-US" dirty="0" err="1"/>
              <a:t>preso</a:t>
            </a:r>
            <a:r>
              <a:rPr lang="en-US" dirty="0"/>
              <a:t> is filtered.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11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node is associated with a stimulus. </a:t>
            </a:r>
          </a:p>
          <a:p>
            <a:r>
              <a:rPr lang="en-US" dirty="0"/>
              <a:t>Shorter random walk, probability.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6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represented as transition matrix. Fix animations.  </a:t>
            </a:r>
          </a:p>
          <a:p>
            <a:r>
              <a:rPr lang="en-US" dirty="0"/>
              <a:t>Explicitly Label nodes and cells.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labels from second heat map. Each row is a node. </a:t>
            </a:r>
          </a:p>
          <a:p>
            <a:endParaRPr lang="en-US" dirty="0"/>
          </a:p>
          <a:p>
            <a:r>
              <a:rPr lang="en-US" dirty="0"/>
              <a:t>Say the goal thing explicitly. </a:t>
            </a:r>
          </a:p>
          <a:p>
            <a:endParaRPr lang="en-US" dirty="0"/>
          </a:p>
          <a:p>
            <a:r>
              <a:rPr lang="en-US" dirty="0"/>
              <a:t>Change backgrounds.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sentence definitions.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7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animation</a:t>
            </a:r>
          </a:p>
          <a:p>
            <a:endParaRPr lang="en-US" dirty="0"/>
          </a:p>
          <a:p>
            <a:r>
              <a:rPr lang="en-US" dirty="0"/>
              <a:t>While showed example video had explicit shifts, for the algorithms that’s not </a:t>
            </a:r>
            <a:r>
              <a:rPr lang="en-US" dirty="0" err="1"/>
              <a:t>ndeedde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2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2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08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0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3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5.png"/><Relationship Id="rId5" Type="http://schemas.microsoft.com/office/2007/relationships/media" Target="../media/media4.mp4"/><Relationship Id="rId10" Type="http://schemas.openxmlformats.org/officeDocument/2006/relationships/image" Target="../media/image24.png"/><Relationship Id="rId4" Type="http://schemas.openxmlformats.org/officeDocument/2006/relationships/video" Target="../media/media3.mp4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jpeg"/><Relationship Id="rId18" Type="http://schemas.openxmlformats.org/officeDocument/2006/relationships/image" Target="../media/image79.jpe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2.jpe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17" Type="http://schemas.openxmlformats.org/officeDocument/2006/relationships/image" Target="../media/image78.jpeg"/><Relationship Id="rId2" Type="http://schemas.openxmlformats.org/officeDocument/2006/relationships/video" Target="../media/media5.mp4"/><Relationship Id="rId16" Type="http://schemas.openxmlformats.org/officeDocument/2006/relationships/image" Target="../media/image77.jpeg"/><Relationship Id="rId20" Type="http://schemas.openxmlformats.org/officeDocument/2006/relationships/image" Target="../media/image81.jpeg"/><Relationship Id="rId1" Type="http://schemas.microsoft.com/office/2007/relationships/media" Target="../media/media5.mp4"/><Relationship Id="rId6" Type="http://schemas.openxmlformats.org/officeDocument/2006/relationships/image" Target="../media/image67.pn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jpeg"/><Relationship Id="rId19" Type="http://schemas.openxmlformats.org/officeDocument/2006/relationships/image" Target="../media/image80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Relationship Id="rId1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82800" y="2102637"/>
            <a:ext cx="7772400" cy="146304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b="0" i="0" u="none" strike="noStrike" baseline="0" dirty="0">
                <a:latin typeface="CMBX12"/>
              </a:rPr>
              <a:t>predictive representations to abstract temporal information</a:t>
            </a:r>
            <a:endParaRPr lang="en-US" sz="3000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4495800" y="3702837"/>
            <a:ext cx="3200400" cy="1463040"/>
          </a:xfrm>
        </p:spPr>
        <p:txBody>
          <a:bodyPr/>
          <a:lstStyle/>
          <a:p>
            <a:pPr algn="ctr"/>
            <a:r>
              <a:rPr lang="en-US" dirty="0"/>
              <a:t>Tejas Savalia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648B-55B8-25EF-1159-068C4D4A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03" y="759588"/>
            <a:ext cx="10293863" cy="1096962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the Predictive and Associative Representations</a:t>
            </a:r>
          </a:p>
        </p:txBody>
      </p:sp>
      <p:pic>
        <p:nvPicPr>
          <p:cNvPr id="4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29FC8A-1530-AAB5-DFEC-96C9E6651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59" y="2468559"/>
            <a:ext cx="9144019" cy="3657607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1B144B-DF97-42B2-EA66-EDE48A83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CF7085-CFF6-4FB0-9044-AEB881A8A3B3}"/>
              </a:ext>
            </a:extLst>
          </p:cNvPr>
          <p:cNvSpPr/>
          <p:nvPr/>
        </p:nvSpPr>
        <p:spPr>
          <a:xfrm>
            <a:off x="1668649" y="3594340"/>
            <a:ext cx="7665131" cy="31237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F8FD-3527-41B6-6D2A-75A65743CA6C}"/>
              </a:ext>
            </a:extLst>
          </p:cNvPr>
          <p:cNvSpPr/>
          <p:nvPr/>
        </p:nvSpPr>
        <p:spPr>
          <a:xfrm>
            <a:off x="2622001" y="2504205"/>
            <a:ext cx="6332646" cy="3123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59CF8-327A-9447-3A84-705EFF2FC47A}"/>
              </a:ext>
            </a:extLst>
          </p:cNvPr>
          <p:cNvSpPr txBox="1"/>
          <p:nvPr/>
        </p:nvSpPr>
        <p:spPr>
          <a:xfrm>
            <a:off x="2232700" y="2410189"/>
            <a:ext cx="29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Predictive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B79E3-B7D6-5CE2-2102-C2275A2209FC}"/>
              </a:ext>
            </a:extLst>
          </p:cNvPr>
          <p:cNvSpPr txBox="1"/>
          <p:nvPr/>
        </p:nvSpPr>
        <p:spPr>
          <a:xfrm>
            <a:off x="6208916" y="2407122"/>
            <a:ext cx="304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Associative Representation</a:t>
            </a:r>
          </a:p>
        </p:txBody>
      </p:sp>
      <p:pic>
        <p:nvPicPr>
          <p:cNvPr id="13" name="Picture 12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8E896913-CE59-4948-FA32-8FB19B4E6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6" b="55141"/>
          <a:stretch/>
        </p:blipFill>
        <p:spPr>
          <a:xfrm rot="15162697">
            <a:off x="-364242" y="3400992"/>
            <a:ext cx="2544562" cy="179274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843757-2D08-1FE1-3CAD-43DB1D214399}"/>
              </a:ext>
            </a:extLst>
          </p:cNvPr>
          <p:cNvSpPr/>
          <p:nvPr/>
        </p:nvSpPr>
        <p:spPr>
          <a:xfrm>
            <a:off x="1662022" y="2839713"/>
            <a:ext cx="7665131" cy="31237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648B-55B8-25EF-1159-068C4D4A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03" y="759588"/>
            <a:ext cx="10293863" cy="1096962"/>
          </a:xfrm>
        </p:spPr>
        <p:txBody>
          <a:bodyPr>
            <a:normAutofit/>
          </a:bodyPr>
          <a:lstStyle/>
          <a:p>
            <a:r>
              <a:rPr lang="en-US" dirty="0"/>
              <a:t>Measuring Node Information</a:t>
            </a:r>
          </a:p>
        </p:txBody>
      </p:sp>
      <p:pic>
        <p:nvPicPr>
          <p:cNvPr id="4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29FC8A-1530-AAB5-DFEC-96C9E6651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59" y="1979724"/>
            <a:ext cx="9144019" cy="3657607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1B144B-DF97-42B2-EA66-EDE48A83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CF7085-CFF6-4FB0-9044-AEB881A8A3B3}"/>
              </a:ext>
            </a:extLst>
          </p:cNvPr>
          <p:cNvSpPr/>
          <p:nvPr/>
        </p:nvSpPr>
        <p:spPr>
          <a:xfrm>
            <a:off x="1668649" y="3105505"/>
            <a:ext cx="7665131" cy="31237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F8FD-3527-41B6-6D2A-75A65743CA6C}"/>
              </a:ext>
            </a:extLst>
          </p:cNvPr>
          <p:cNvSpPr/>
          <p:nvPr/>
        </p:nvSpPr>
        <p:spPr>
          <a:xfrm>
            <a:off x="2622001" y="2080106"/>
            <a:ext cx="6332646" cy="3123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59CF8-327A-9447-3A84-705EFF2FC47A}"/>
              </a:ext>
            </a:extLst>
          </p:cNvPr>
          <p:cNvSpPr txBox="1"/>
          <p:nvPr/>
        </p:nvSpPr>
        <p:spPr>
          <a:xfrm>
            <a:off x="2232700" y="1921354"/>
            <a:ext cx="29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Predictive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B79E3-B7D6-5CE2-2102-C2275A2209FC}"/>
              </a:ext>
            </a:extLst>
          </p:cNvPr>
          <p:cNvSpPr txBox="1"/>
          <p:nvPr/>
        </p:nvSpPr>
        <p:spPr>
          <a:xfrm>
            <a:off x="6208916" y="1918287"/>
            <a:ext cx="304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Associative Representation</a:t>
            </a:r>
          </a:p>
        </p:txBody>
      </p:sp>
      <p:pic>
        <p:nvPicPr>
          <p:cNvPr id="13" name="Picture 12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8E896913-CE59-4948-FA32-8FB19B4E6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6" b="55141"/>
          <a:stretch/>
        </p:blipFill>
        <p:spPr>
          <a:xfrm rot="15162697">
            <a:off x="-364242" y="2912157"/>
            <a:ext cx="2544562" cy="179274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843757-2D08-1FE1-3CAD-43DB1D214399}"/>
              </a:ext>
            </a:extLst>
          </p:cNvPr>
          <p:cNvSpPr/>
          <p:nvPr/>
        </p:nvSpPr>
        <p:spPr>
          <a:xfrm>
            <a:off x="1662022" y="2383246"/>
            <a:ext cx="7665131" cy="31237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F20F99-8C4B-AA25-4755-5AFA95E74955}"/>
                  </a:ext>
                </a:extLst>
              </p:cNvPr>
              <p:cNvSpPr txBox="1"/>
              <p:nvPr/>
            </p:nvSpPr>
            <p:spPr>
              <a:xfrm>
                <a:off x="3478338" y="5811209"/>
                <a:ext cx="4684039" cy="76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^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F20F99-8C4B-AA25-4755-5AFA95E7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38" y="5811209"/>
                <a:ext cx="4684039" cy="76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2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395E-8D17-24EC-CD62-5DB7901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393945" cy="1499616"/>
          </a:xfrm>
        </p:spPr>
        <p:txBody>
          <a:bodyPr/>
          <a:lstStyle/>
          <a:p>
            <a:r>
              <a:rPr lang="en-US" dirty="0"/>
              <a:t>Expected Boundary Information Differences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050C551-6F7F-44BA-D672-F4DAFD6EB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58" y="2286000"/>
            <a:ext cx="9067222" cy="402272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5C50D-ABBA-2BF7-448A-63A7CAA4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9F1CFB-CA7E-74F9-773A-111C64BF6466}"/>
              </a:ext>
            </a:extLst>
          </p:cNvPr>
          <p:cNvSpPr/>
          <p:nvPr/>
        </p:nvSpPr>
        <p:spPr>
          <a:xfrm>
            <a:off x="2800281" y="2423620"/>
            <a:ext cx="6332646" cy="3123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79E9E-A4E4-051F-80D6-17DBCBEC6EB6}"/>
              </a:ext>
            </a:extLst>
          </p:cNvPr>
          <p:cNvSpPr txBox="1"/>
          <p:nvPr/>
        </p:nvSpPr>
        <p:spPr>
          <a:xfrm>
            <a:off x="2526001" y="1973037"/>
            <a:ext cx="291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Predictive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36FF6-89C1-6DFF-3138-44F510C96002}"/>
              </a:ext>
            </a:extLst>
          </p:cNvPr>
          <p:cNvSpPr txBox="1"/>
          <p:nvPr/>
        </p:nvSpPr>
        <p:spPr>
          <a:xfrm>
            <a:off x="5966604" y="1981417"/>
            <a:ext cx="304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Associative Representation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95AAE2-EE00-A174-F9DD-1DE5FCCAA07A}"/>
              </a:ext>
            </a:extLst>
          </p:cNvPr>
          <p:cNvSpPr/>
          <p:nvPr/>
        </p:nvSpPr>
        <p:spPr>
          <a:xfrm>
            <a:off x="2526001" y="2512612"/>
            <a:ext cx="6673658" cy="29022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646515-5E4B-66CA-E591-439EE74D2B35}"/>
              </a:ext>
            </a:extLst>
          </p:cNvPr>
          <p:cNvSpPr/>
          <p:nvPr/>
        </p:nvSpPr>
        <p:spPr>
          <a:xfrm>
            <a:off x="9297562" y="2735993"/>
            <a:ext cx="955482" cy="29022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2CA16B-E7F8-702B-5063-6EDB14D8E7EB}"/>
              </a:ext>
            </a:extLst>
          </p:cNvPr>
          <p:cNvSpPr/>
          <p:nvPr/>
        </p:nvSpPr>
        <p:spPr>
          <a:xfrm rot="16200000">
            <a:off x="5291075" y="2738755"/>
            <a:ext cx="955482" cy="64856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91D9-AAF9-3BA2-22B4-D780528D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59990" cy="1499616"/>
          </a:xfrm>
        </p:spPr>
        <p:txBody>
          <a:bodyPr/>
          <a:lstStyle/>
          <a:p>
            <a:r>
              <a:rPr lang="en-US" dirty="0"/>
              <a:t>Learned Representations over Walk Lengths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9F5446-10AC-A618-7690-C8B32D8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/>
          </a:p>
        </p:txBody>
      </p:sp>
      <p:pic>
        <p:nvPicPr>
          <p:cNvPr id="4" name="random_walk1400_animation">
            <a:hlinkClick r:id="" action="ppaction://media"/>
            <a:extLst>
              <a:ext uri="{FF2B5EF4-FFF2-40B4-BE49-F238E27FC236}">
                <a16:creationId xmlns:a16="http://schemas.microsoft.com/office/drawing/2014/main" id="{EBDCB9B5-9DA4-10EB-9A19-C7240DEF6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62365" y="1862185"/>
            <a:ext cx="30480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AA704-56AC-4E02-6248-76F56DE8C3E6}"/>
              </a:ext>
            </a:extLst>
          </p:cNvPr>
          <p:cNvSpPr txBox="1"/>
          <p:nvPr/>
        </p:nvSpPr>
        <p:spPr>
          <a:xfrm>
            <a:off x="8700999" y="1731968"/>
            <a:ext cx="30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walk Length 1399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4FCEF-2D38-6550-BD90-7387BC471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9211" y="4151996"/>
            <a:ext cx="3140512" cy="259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3462A-8999-8BD4-41A8-BFB1BDC285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365" y="4257129"/>
            <a:ext cx="3048000" cy="2444318"/>
          </a:xfrm>
          <a:prstGeom prst="rect">
            <a:avLst/>
          </a:prstGeom>
        </p:spPr>
      </p:pic>
      <p:pic>
        <p:nvPicPr>
          <p:cNvPr id="7" name="random_walk6_animation">
            <a:hlinkClick r:id="" action="ppaction://media"/>
            <a:extLst>
              <a:ext uri="{FF2B5EF4-FFF2-40B4-BE49-F238E27FC236}">
                <a16:creationId xmlns:a16="http://schemas.microsoft.com/office/drawing/2014/main" id="{FCE067A9-360A-28EC-FAC6-214F53AFC3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81723" y="1900683"/>
            <a:ext cx="3048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41103-E1C7-244E-B6CA-01F644165FA1}"/>
              </a:ext>
            </a:extLst>
          </p:cNvPr>
          <p:cNvSpPr txBox="1"/>
          <p:nvPr/>
        </p:nvSpPr>
        <p:spPr>
          <a:xfrm>
            <a:off x="4881723" y="1770466"/>
            <a:ext cx="27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walk Length 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079ED3-55B2-9C3E-D5B6-ABCDFC7131F9}"/>
              </a:ext>
            </a:extLst>
          </p:cNvPr>
          <p:cNvSpPr/>
          <p:nvPr/>
        </p:nvSpPr>
        <p:spPr>
          <a:xfrm>
            <a:off x="5685183" y="4147115"/>
            <a:ext cx="1970787" cy="1352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andom_walk3_animation">
            <a:hlinkClick r:id="" action="ppaction://media"/>
            <a:extLst>
              <a:ext uri="{FF2B5EF4-FFF2-40B4-BE49-F238E27FC236}">
                <a16:creationId xmlns:a16="http://schemas.microsoft.com/office/drawing/2014/main" id="{568BF4C5-A07F-42DE-A222-FB5FF2C8D32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9823" y="1960151"/>
            <a:ext cx="3048000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73EC3-2325-446D-F7BA-223DBD890A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9277" y="4211463"/>
            <a:ext cx="3068546" cy="25356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AD7AE-6188-D472-44E0-73A1BFBB27F6}"/>
              </a:ext>
            </a:extLst>
          </p:cNvPr>
          <p:cNvSpPr/>
          <p:nvPr/>
        </p:nvSpPr>
        <p:spPr>
          <a:xfrm>
            <a:off x="2294368" y="4211463"/>
            <a:ext cx="1754967" cy="1485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054DA-A98B-4548-9FDE-3B90294CD1A0}"/>
              </a:ext>
            </a:extLst>
          </p:cNvPr>
          <p:cNvSpPr txBox="1"/>
          <p:nvPr/>
        </p:nvSpPr>
        <p:spPr>
          <a:xfrm>
            <a:off x="1325407" y="1825549"/>
            <a:ext cx="27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walk Length 3</a:t>
            </a:r>
          </a:p>
        </p:txBody>
      </p:sp>
    </p:spTree>
    <p:extLst>
      <p:ext uri="{BB962C8B-B14F-4D97-AF65-F5344CB8AC3E}">
        <p14:creationId xmlns:p14="http://schemas.microsoft.com/office/powerpoint/2010/main" val="3157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5750-7C23-6C44-350B-2DBF9C37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vs Associative Representations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38EDEF2-3483-B3E1-3DA2-4BAEE86B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674A83A-D1E9-5F46-905A-4E7B2B133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31" y="2068273"/>
            <a:ext cx="7655969" cy="47055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7CC984-F57F-A91E-B6D0-96652FD41BFE}"/>
              </a:ext>
            </a:extLst>
          </p:cNvPr>
          <p:cNvSpPr/>
          <p:nvPr/>
        </p:nvSpPr>
        <p:spPr>
          <a:xfrm>
            <a:off x="3466410" y="2064894"/>
            <a:ext cx="5997555" cy="2442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77D89-6385-B542-DF49-4995A4094D67}"/>
              </a:ext>
            </a:extLst>
          </p:cNvPr>
          <p:cNvSpPr txBox="1"/>
          <p:nvPr/>
        </p:nvSpPr>
        <p:spPr>
          <a:xfrm>
            <a:off x="6606846" y="1903171"/>
            <a:ext cx="30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Walk Length 1399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37639-04E5-CD95-58ED-5FA687D1914A}"/>
              </a:ext>
            </a:extLst>
          </p:cNvPr>
          <p:cNvSpPr txBox="1"/>
          <p:nvPr/>
        </p:nvSpPr>
        <p:spPr>
          <a:xfrm>
            <a:off x="4522200" y="1868620"/>
            <a:ext cx="27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Walk Length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8F84B-0EA2-19ED-CB43-258E36754EA7}"/>
              </a:ext>
            </a:extLst>
          </p:cNvPr>
          <p:cNvSpPr txBox="1"/>
          <p:nvPr/>
        </p:nvSpPr>
        <p:spPr>
          <a:xfrm>
            <a:off x="2329731" y="1869963"/>
            <a:ext cx="27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Walk Length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407BFF-AA23-DA79-C771-934DF5DF506E}"/>
              </a:ext>
            </a:extLst>
          </p:cNvPr>
          <p:cNvSpPr/>
          <p:nvPr/>
        </p:nvSpPr>
        <p:spPr>
          <a:xfrm>
            <a:off x="9927773" y="2391071"/>
            <a:ext cx="232858" cy="32713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513A6-4DE3-26E4-B931-0F99AEF4B4B2}"/>
              </a:ext>
            </a:extLst>
          </p:cNvPr>
          <p:cNvSpPr txBox="1"/>
          <p:nvPr/>
        </p:nvSpPr>
        <p:spPr>
          <a:xfrm>
            <a:off x="-154748" y="2829506"/>
            <a:ext cx="2914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Predictive </a:t>
            </a:r>
          </a:p>
          <a:p>
            <a:pPr algn="ctr"/>
            <a:r>
              <a:rPr lang="en-US" dirty="0"/>
              <a:t>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6FFFA-A20E-9AF1-3885-67ED55584B9B}"/>
              </a:ext>
            </a:extLst>
          </p:cNvPr>
          <p:cNvSpPr txBox="1"/>
          <p:nvPr/>
        </p:nvSpPr>
        <p:spPr>
          <a:xfrm>
            <a:off x="-219781" y="5016134"/>
            <a:ext cx="304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Associative </a:t>
            </a:r>
          </a:p>
          <a:p>
            <a:pPr algn="ctr"/>
            <a:r>
              <a:rPr lang="en-US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092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DF1A-A612-94D4-077A-15804097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Serial Reaction Time Task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FF3E0-2151-7DBC-5474-B05C6F78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6222D4-7273-9A24-1D5F-78B59720B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r="27116"/>
          <a:stretch/>
        </p:blipFill>
        <p:spPr bwMode="auto">
          <a:xfrm>
            <a:off x="5049078" y="2530125"/>
            <a:ext cx="3709543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E4BA-26CB-2B42-CBC2-B0F340CBCF86}"/>
              </a:ext>
            </a:extLst>
          </p:cNvPr>
          <p:cNvSpPr txBox="1"/>
          <p:nvPr/>
        </p:nvSpPr>
        <p:spPr>
          <a:xfrm>
            <a:off x="554650" y="5418435"/>
            <a:ext cx="434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113</a:t>
            </a:r>
          </a:p>
          <a:p>
            <a:pPr algn="ctr"/>
            <a:r>
              <a:rPr lang="en-US" dirty="0"/>
              <a:t>Trials: 1400 (Break every 200 trials)</a:t>
            </a:r>
          </a:p>
          <a:p>
            <a:pPr algn="ctr"/>
            <a:r>
              <a:rPr lang="en-US" dirty="0"/>
              <a:t>Between Subjects: Walk Length 0, 3, 6, 1399</a:t>
            </a:r>
          </a:p>
        </p:txBody>
      </p:sp>
      <p:pic>
        <p:nvPicPr>
          <p:cNvPr id="7" name="Picture 6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8100E4B8-75C1-6A70-E36F-170C801EA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3" y="2491997"/>
            <a:ext cx="3709543" cy="2782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FB0846-21FF-A332-5FA5-0F694802D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7"/>
          <a:stretch/>
        </p:blipFill>
        <p:spPr bwMode="auto">
          <a:xfrm>
            <a:off x="8619212" y="2340287"/>
            <a:ext cx="2620725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0CF8F-EFB6-2625-6AE4-33E502194F05}"/>
              </a:ext>
            </a:extLst>
          </p:cNvPr>
          <p:cNvSpPr txBox="1"/>
          <p:nvPr/>
        </p:nvSpPr>
        <p:spPr>
          <a:xfrm>
            <a:off x="1573080" y="2155621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B1CD-D450-C214-177B-71903F2B2541}"/>
              </a:ext>
            </a:extLst>
          </p:cNvPr>
          <p:cNvSpPr txBox="1"/>
          <p:nvPr/>
        </p:nvSpPr>
        <p:spPr>
          <a:xfrm>
            <a:off x="7466273" y="2155621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FBB89-927F-0A7C-F015-DC86BF2231E3}"/>
              </a:ext>
            </a:extLst>
          </p:cNvPr>
          <p:cNvSpPr txBox="1"/>
          <p:nvPr/>
        </p:nvSpPr>
        <p:spPr>
          <a:xfrm>
            <a:off x="8619212" y="6375692"/>
            <a:ext cx="18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Kahn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6643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45DC6348-C592-DAA0-F4D1-1ABFB9BBD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94722"/>
            <a:ext cx="5105122" cy="3828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1FC39-6C41-CC28-55C9-F3B5C946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Transitions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1AD341-D843-44AF-C99D-1AC801B3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CADAF-E3AB-01A0-6689-1ABB5329C22E}"/>
              </a:ext>
            </a:extLst>
          </p:cNvPr>
          <p:cNvSpPr txBox="1"/>
          <p:nvPr/>
        </p:nvSpPr>
        <p:spPr>
          <a:xfrm>
            <a:off x="4980380" y="227693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b-to-b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7995B-A62E-6EE3-B1EB-1F3A9D0A5C72}"/>
              </a:ext>
            </a:extLst>
          </p:cNvPr>
          <p:cNvSpPr txBox="1"/>
          <p:nvPr/>
        </p:nvSpPr>
        <p:spPr>
          <a:xfrm>
            <a:off x="6270732" y="186690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b-to-</a:t>
            </a:r>
            <a:r>
              <a:rPr lang="en-US" dirty="0" err="1"/>
              <a:t>nb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429E7-2972-CF10-C394-C21AD3A6649B}"/>
              </a:ext>
            </a:extLst>
          </p:cNvPr>
          <p:cNvSpPr txBox="1"/>
          <p:nvPr/>
        </p:nvSpPr>
        <p:spPr>
          <a:xfrm>
            <a:off x="3321683" y="264626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</a:t>
            </a:r>
            <a:r>
              <a:rPr lang="en-US" dirty="0"/>
              <a:t>-to-b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F6C3D-4A99-2142-530D-CDBE93D1D4FB}"/>
              </a:ext>
            </a:extLst>
          </p:cNvPr>
          <p:cNvSpPr txBox="1"/>
          <p:nvPr/>
        </p:nvSpPr>
        <p:spPr>
          <a:xfrm>
            <a:off x="2401132" y="3597745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nb</a:t>
            </a:r>
            <a:r>
              <a:rPr lang="en-US" dirty="0"/>
              <a:t>-to-</a:t>
            </a:r>
            <a:r>
              <a:rPr lang="en-US" dirty="0" err="1"/>
              <a:t>nb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1F2D53-EE0D-550A-DF40-77DEAD3A86ED}"/>
              </a:ext>
            </a:extLst>
          </p:cNvPr>
          <p:cNvSpPr/>
          <p:nvPr/>
        </p:nvSpPr>
        <p:spPr>
          <a:xfrm>
            <a:off x="3376113" y="2646265"/>
            <a:ext cx="835485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39C04-F815-CDF3-DBA0-C44528067FCF}"/>
              </a:ext>
            </a:extLst>
          </p:cNvPr>
          <p:cNvSpPr/>
          <p:nvPr/>
        </p:nvSpPr>
        <p:spPr>
          <a:xfrm>
            <a:off x="2401132" y="3597745"/>
            <a:ext cx="1034143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9DAA0-E11D-5819-03F0-A41053A83138}"/>
              </a:ext>
            </a:extLst>
          </p:cNvPr>
          <p:cNvSpPr txBox="1"/>
          <p:nvPr/>
        </p:nvSpPr>
        <p:spPr>
          <a:xfrm>
            <a:off x="2079701" y="5926371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Boundary Effect = </a:t>
            </a:r>
            <a:r>
              <a:rPr lang="en-US" dirty="0" err="1"/>
              <a:t>nb_to_b</a:t>
            </a:r>
            <a:r>
              <a:rPr lang="en-US" dirty="0"/>
              <a:t> – </a:t>
            </a:r>
            <a:r>
              <a:rPr lang="en-US" dirty="0" err="1"/>
              <a:t>nb_to_nb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3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04B0-AAF1-7223-1129-8BC714C2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1856" cy="1499616"/>
          </a:xfrm>
        </p:spPr>
        <p:txBody>
          <a:bodyPr/>
          <a:lstStyle/>
          <a:p>
            <a:r>
              <a:rPr lang="en-US" dirty="0"/>
              <a:t>Median Response Times After Critical Transitions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94F5ACC-B730-7994-F29D-FEBBFDD2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graph on a screen&#10;&#10;Description automatically generated">
            <a:extLst>
              <a:ext uri="{FF2B5EF4-FFF2-40B4-BE49-F238E27FC236}">
                <a16:creationId xmlns:a16="http://schemas.microsoft.com/office/drawing/2014/main" id="{FFA3997E-6F1C-4074-FC7B-B6E9202C1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832"/>
            <a:ext cx="11887200" cy="335568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636267-54BD-DED8-EAF8-1F79BD058837}"/>
              </a:ext>
            </a:extLst>
          </p:cNvPr>
          <p:cNvSpPr/>
          <p:nvPr/>
        </p:nvSpPr>
        <p:spPr>
          <a:xfrm>
            <a:off x="1238403" y="2172344"/>
            <a:ext cx="8469086" cy="2953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2F221-EC39-4B5F-379A-5BE1498726D5}"/>
              </a:ext>
            </a:extLst>
          </p:cNvPr>
          <p:cNvSpPr txBox="1"/>
          <p:nvPr/>
        </p:nvSpPr>
        <p:spPr>
          <a:xfrm>
            <a:off x="6958422" y="2010857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walk length: 1399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F95F9-54C9-774C-D703-B953FFEB7F9F}"/>
              </a:ext>
            </a:extLst>
          </p:cNvPr>
          <p:cNvSpPr txBox="1"/>
          <p:nvPr/>
        </p:nvSpPr>
        <p:spPr>
          <a:xfrm>
            <a:off x="3987469" y="199985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walk length: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86046-5BBA-E0CB-77E3-835645D6F966}"/>
              </a:ext>
            </a:extLst>
          </p:cNvPr>
          <p:cNvSpPr txBox="1"/>
          <p:nvPr/>
        </p:nvSpPr>
        <p:spPr>
          <a:xfrm>
            <a:off x="591422" y="199744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walk length: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2F3CB1-9879-615B-628A-7D85C932B2F6}"/>
              </a:ext>
            </a:extLst>
          </p:cNvPr>
          <p:cNvSpPr/>
          <p:nvPr/>
        </p:nvSpPr>
        <p:spPr>
          <a:xfrm>
            <a:off x="1439849" y="5186721"/>
            <a:ext cx="8469086" cy="2953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80BB1-0DBF-32DC-0CA1-3DA86F54FE9F}"/>
              </a:ext>
            </a:extLst>
          </p:cNvPr>
          <p:cNvSpPr/>
          <p:nvPr/>
        </p:nvSpPr>
        <p:spPr>
          <a:xfrm>
            <a:off x="702127" y="2465162"/>
            <a:ext cx="827315" cy="26996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56D22A-00E2-97FB-9718-DB8E4C283DB2}"/>
              </a:ext>
            </a:extLst>
          </p:cNvPr>
          <p:cNvSpPr/>
          <p:nvPr/>
        </p:nvSpPr>
        <p:spPr>
          <a:xfrm>
            <a:off x="3886199" y="2465162"/>
            <a:ext cx="827315" cy="26996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A72FD-EFB7-38A5-E058-E62861D529D6}"/>
              </a:ext>
            </a:extLst>
          </p:cNvPr>
          <p:cNvSpPr/>
          <p:nvPr/>
        </p:nvSpPr>
        <p:spPr>
          <a:xfrm>
            <a:off x="7151914" y="2465162"/>
            <a:ext cx="827315" cy="26996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F1BA7-9E98-121A-6E8A-8B23E6E3E738}"/>
              </a:ext>
            </a:extLst>
          </p:cNvPr>
          <p:cNvSpPr txBox="1"/>
          <p:nvPr/>
        </p:nvSpPr>
        <p:spPr>
          <a:xfrm>
            <a:off x="591422" y="534623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Blocks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464F5-FB58-BA01-F994-FF3EEAF2FEEF}"/>
              </a:ext>
            </a:extLst>
          </p:cNvPr>
          <p:cNvSpPr txBox="1"/>
          <p:nvPr/>
        </p:nvSpPr>
        <p:spPr>
          <a:xfrm>
            <a:off x="7216933" y="534623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Blocks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66A47-30F3-0D2C-695C-565761A8C024}"/>
              </a:ext>
            </a:extLst>
          </p:cNvPr>
          <p:cNvSpPr txBox="1"/>
          <p:nvPr/>
        </p:nvSpPr>
        <p:spPr>
          <a:xfrm>
            <a:off x="3987469" y="538359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6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351F-D4F4-E76E-BAC0-642F8C24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Estimated Differences</a:t>
            </a:r>
          </a:p>
        </p:txBody>
      </p:sp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3E51069-B586-26AC-8DA4-8033DA6E0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6" y="2081575"/>
            <a:ext cx="5852172" cy="438912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745E-2AF9-9363-4E45-8DEFECD7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CAAC55-2F06-93CA-D9E9-9D9961C84B0E}"/>
              </a:ext>
            </a:extLst>
          </p:cNvPr>
          <p:cNvSpPr/>
          <p:nvPr/>
        </p:nvSpPr>
        <p:spPr>
          <a:xfrm>
            <a:off x="604702" y="2620785"/>
            <a:ext cx="849086" cy="36902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9E8302-36B9-7D9B-8C82-97792229C8DC}"/>
              </a:ext>
            </a:extLst>
          </p:cNvPr>
          <p:cNvCxnSpPr/>
          <p:nvPr/>
        </p:nvCxnSpPr>
        <p:spPr>
          <a:xfrm>
            <a:off x="2504661" y="6470704"/>
            <a:ext cx="2504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FA7C5F-DAB5-1A3B-BB8F-45DB26078D45}"/>
              </a:ext>
            </a:extLst>
          </p:cNvPr>
          <p:cNvSpPr txBox="1"/>
          <p:nvPr/>
        </p:nvSpPr>
        <p:spPr>
          <a:xfrm>
            <a:off x="2264787" y="6470704"/>
            <a:ext cx="298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Boundary Slowdown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A7BD01-AC1F-E6BA-D234-ABF7A361328F}"/>
              </a:ext>
            </a:extLst>
          </p:cNvPr>
          <p:cNvSpPr/>
          <p:nvPr/>
        </p:nvSpPr>
        <p:spPr>
          <a:xfrm>
            <a:off x="7529885" y="3061252"/>
            <a:ext cx="2830664" cy="2393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Support for Predictive Representations over Associative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1391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Comparing Representations of Temporal Pattern Recognition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dirty="0"/>
              <a:t>Support for Predictive Representations</a:t>
            </a:r>
            <a:endParaRPr lang="en-US" sz="2500" b="1" kern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5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Assessing the Properties of Implicit Event Boundaries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Learning Categories through Implicit Event Structure</a:t>
            </a:r>
          </a:p>
        </p:txBody>
      </p:sp>
    </p:spTree>
    <p:extLst>
      <p:ext uri="{BB962C8B-B14F-4D97-AF65-F5344CB8AC3E}">
        <p14:creationId xmlns:p14="http://schemas.microsoft.com/office/powerpoint/2010/main" val="36407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59F-B461-3278-B1A1-F6027D64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pattern here?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D7403-6B9D-45CF-030E-5028F9AE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/>
          </a:p>
        </p:txBody>
      </p:sp>
      <p:pic>
        <p:nvPicPr>
          <p:cNvPr id="4" name="media_jupyter_TrianglesCirclesStars@2024-02-08@13-38-53 (1)">
            <a:hlinkClick r:id="" action="ppaction://media"/>
            <a:extLst>
              <a:ext uri="{FF2B5EF4-FFF2-40B4-BE49-F238E27FC236}">
                <a16:creationId xmlns:a16="http://schemas.microsoft.com/office/drawing/2014/main" id="{E06FA833-5F76-9433-4FE1-D4953A27E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201757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Comparing Representations of Temporal Pattern Recognition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Support for Predictive Representations</a:t>
            </a: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5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Assessing the Properties of Implicit Event Boundaries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Learning Categories through Implicit Event Structure</a:t>
            </a:r>
          </a:p>
        </p:txBody>
      </p:sp>
    </p:spTree>
    <p:extLst>
      <p:ext uri="{BB962C8B-B14F-4D97-AF65-F5344CB8AC3E}">
        <p14:creationId xmlns:p14="http://schemas.microsoft.com/office/powerpoint/2010/main" val="3658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CC2-E3AA-B4B5-2538-4C9E35D2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‘Event Boundaries’?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5B8AE3-CCBC-7E4E-51D1-74C5811D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A9AD7-686C-CA3B-BB97-B924C2DE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040" y="1767254"/>
            <a:ext cx="1991003" cy="447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3599F-E642-9D62-AA08-6C3B23E97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305" y="1810797"/>
            <a:ext cx="1981477" cy="1333686"/>
          </a:xfrm>
          <a:prstGeom prst="rect">
            <a:avLst/>
          </a:prstGeom>
        </p:spPr>
      </p:pic>
      <p:pic>
        <p:nvPicPr>
          <p:cNvPr id="9" name="Picture 8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02C1AEF5-9B1D-C3F5-9C89-89D61445B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10797"/>
            <a:ext cx="5353367" cy="401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BAAD1-7C93-78E6-8BD3-911EA80B037F}"/>
              </a:ext>
            </a:extLst>
          </p:cNvPr>
          <p:cNvSpPr txBox="1"/>
          <p:nvPr/>
        </p:nvSpPr>
        <p:spPr>
          <a:xfrm>
            <a:off x="7759700" y="6375692"/>
            <a:ext cx="2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Schapiro et al. (2013)</a:t>
            </a:r>
          </a:p>
        </p:txBody>
      </p:sp>
    </p:spTree>
    <p:extLst>
      <p:ext uri="{BB962C8B-B14F-4D97-AF65-F5344CB8AC3E}">
        <p14:creationId xmlns:p14="http://schemas.microsoft.com/office/powerpoint/2010/main" val="5614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72A3-C902-A357-AE83-7680612C7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Boundaries with Explicit Context Shifts are Remembered Better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F7C0D7-E667-8A82-E821-D9E88584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E5D87-8278-508E-8485-32FF96315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1" b="89701" l="1748" r="90000">
                        <a14:foregroundMark x1="7476" y1="17110" x2="86117" y2="75249"/>
                        <a14:foregroundMark x1="86117" y1="75249" x2="86505" y2="76080"/>
                        <a14:foregroundMark x1="1748" y1="13289" x2="41165" y2="45183"/>
                        <a14:foregroundMark x1="3107" y1="9801" x2="24466" y2="34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304" y="2915835"/>
            <a:ext cx="3831374" cy="22393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109568-B4DA-59AC-DB51-E6E842AEC181}"/>
              </a:ext>
            </a:extLst>
          </p:cNvPr>
          <p:cNvCxnSpPr>
            <a:cxnSpLocks/>
          </p:cNvCxnSpPr>
          <p:nvPr/>
        </p:nvCxnSpPr>
        <p:spPr>
          <a:xfrm>
            <a:off x="1724744" y="3365023"/>
            <a:ext cx="1451593" cy="7353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CDE59B-9FC5-423C-380E-E7F2B87F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527" y="2524122"/>
            <a:ext cx="2965529" cy="3477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6E133B-7124-5CE6-E830-7CBC50EB4248}"/>
              </a:ext>
            </a:extLst>
          </p:cNvPr>
          <p:cNvSpPr txBox="1"/>
          <p:nvPr/>
        </p:nvSpPr>
        <p:spPr>
          <a:xfrm>
            <a:off x="1880369" y="3708376"/>
            <a:ext cx="94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DF9A36-CF62-DBD3-33DF-FE1677748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944" y1="28515" x2="51389" y2="36634"/>
                        <a14:foregroundMark x1="37103" y1="20594" x2="36508" y2="34851"/>
                        <a14:foregroundMark x1="23016" y1="72079" x2="21032" y2="74257"/>
                        <a14:foregroundMark x1="88690" y1="68911" x2="82540" y2="73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2019" y="2983988"/>
            <a:ext cx="3011262" cy="3017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1B5D2C-CD6F-F01C-3391-D7419E215626}"/>
              </a:ext>
            </a:extLst>
          </p:cNvPr>
          <p:cNvSpPr txBox="1"/>
          <p:nvPr/>
        </p:nvSpPr>
        <p:spPr>
          <a:xfrm>
            <a:off x="1528599" y="2525369"/>
            <a:ext cx="30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104868-9027-FC6C-E662-856157F4AE4C}"/>
              </a:ext>
            </a:extLst>
          </p:cNvPr>
          <p:cNvSpPr txBox="1"/>
          <p:nvPr/>
        </p:nvSpPr>
        <p:spPr>
          <a:xfrm>
            <a:off x="4795321" y="2593523"/>
            <a:ext cx="30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56323-234B-CF01-9148-A6B668D880C1}"/>
              </a:ext>
            </a:extLst>
          </p:cNvPr>
          <p:cNvSpPr txBox="1"/>
          <p:nvPr/>
        </p:nvSpPr>
        <p:spPr>
          <a:xfrm rot="16200000">
            <a:off x="8380811" y="3934785"/>
            <a:ext cx="18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Items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314D0-8F17-E640-CD28-083C6B28C4D4}"/>
              </a:ext>
            </a:extLst>
          </p:cNvPr>
          <p:cNvSpPr txBox="1"/>
          <p:nvPr/>
        </p:nvSpPr>
        <p:spPr>
          <a:xfrm rot="16200000">
            <a:off x="9699638" y="4201102"/>
            <a:ext cx="178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Non-Boundary </a:t>
            </a:r>
          </a:p>
          <a:p>
            <a:pPr algn="ctr"/>
            <a:r>
              <a:rPr lang="en-US" dirty="0"/>
              <a:t>Items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0DC05-CA16-FBEA-289F-F943C0DC5544}"/>
              </a:ext>
            </a:extLst>
          </p:cNvPr>
          <p:cNvSpPr txBox="1"/>
          <p:nvPr/>
        </p:nvSpPr>
        <p:spPr>
          <a:xfrm>
            <a:off x="3426385" y="6321745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Are </a:t>
            </a:r>
            <a:r>
              <a:rPr lang="en-US" b="1" i="1" u="sng" dirty="0"/>
              <a:t>Implicit</a:t>
            </a:r>
            <a:r>
              <a:rPr lang="en-US" b="1" dirty="0"/>
              <a:t> Event Boundaries Remembered Better?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28F3DEC-F8BB-4053-7941-69C3E5DFE62D}"/>
              </a:ext>
            </a:extLst>
          </p:cNvPr>
          <p:cNvSpPr/>
          <p:nvPr/>
        </p:nvSpPr>
        <p:spPr>
          <a:xfrm>
            <a:off x="3475856" y="6321745"/>
            <a:ext cx="5378489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04B08-01CE-4F5F-820A-E6EB60A2578E}"/>
              </a:ext>
            </a:extLst>
          </p:cNvPr>
          <p:cNvSpPr/>
          <p:nvPr/>
        </p:nvSpPr>
        <p:spPr>
          <a:xfrm>
            <a:off x="8209141" y="3008904"/>
            <a:ext cx="212965" cy="145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19F10-C2AF-A980-8062-793F6D96A3FC}"/>
              </a:ext>
            </a:extLst>
          </p:cNvPr>
          <p:cNvSpPr/>
          <p:nvPr/>
        </p:nvSpPr>
        <p:spPr>
          <a:xfrm rot="5400000">
            <a:off x="9919470" y="5112492"/>
            <a:ext cx="212965" cy="145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4BB4D8-5D56-E33E-A3FA-E0B8C7B16E9B}"/>
              </a:ext>
            </a:extLst>
          </p:cNvPr>
          <p:cNvSpPr txBox="1"/>
          <p:nvPr/>
        </p:nvSpPr>
        <p:spPr>
          <a:xfrm>
            <a:off x="9112678" y="568196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7A42E-BAFC-D6DA-44FA-8948A90ABFE2}"/>
              </a:ext>
            </a:extLst>
          </p:cNvPr>
          <p:cNvSpPr txBox="1"/>
          <p:nvPr/>
        </p:nvSpPr>
        <p:spPr>
          <a:xfrm>
            <a:off x="161012" y="6423198"/>
            <a:ext cx="25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Heussar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450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0" grpId="0"/>
      <p:bldP spid="31" grpId="0"/>
      <p:bldP spid="32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85F7-5482-53D1-BE2E-E5723311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3a: Recognition Memory Test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DB98F08-BD81-FAA6-6D32-8D6DCD9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A black background with white and blue lines&#10;&#10;Description automatically generated">
            <a:extLst>
              <a:ext uri="{FF2B5EF4-FFF2-40B4-BE49-F238E27FC236}">
                <a16:creationId xmlns:a16="http://schemas.microsoft.com/office/drawing/2014/main" id="{7B21C238-A10C-6D66-9166-FAC3D832B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4"/>
          <a:stretch/>
        </p:blipFill>
        <p:spPr>
          <a:xfrm>
            <a:off x="5781733" y="2489018"/>
            <a:ext cx="5991155" cy="3015191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EBC4BB80-0D3C-E199-00F6-7B9DDD10EB18}"/>
              </a:ext>
            </a:extLst>
          </p:cNvPr>
          <p:cNvSpPr/>
          <p:nvPr/>
        </p:nvSpPr>
        <p:spPr>
          <a:xfrm rot="16200000">
            <a:off x="8431824" y="3190144"/>
            <a:ext cx="286770" cy="4914901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DC403-7B38-E8BC-64F3-0EEF04789B50}"/>
              </a:ext>
            </a:extLst>
          </p:cNvPr>
          <p:cNvSpPr txBox="1"/>
          <p:nvPr/>
        </p:nvSpPr>
        <p:spPr>
          <a:xfrm>
            <a:off x="5676888" y="5869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 blocks (750 exposure, 90 test trials)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29AA4-5A7E-FFDC-EC4E-99028985DC4E}"/>
              </a:ext>
            </a:extLst>
          </p:cNvPr>
          <p:cNvSpPr txBox="1"/>
          <p:nvPr/>
        </p:nvSpPr>
        <p:spPr>
          <a:xfrm>
            <a:off x="73836" y="2901949"/>
            <a:ext cx="2112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Structured Graph</a:t>
            </a:r>
          </a:p>
          <a:p>
            <a:pPr algn="ctr"/>
            <a:r>
              <a:rPr lang="en-US" dirty="0"/>
              <a:t>(27 participants)</a:t>
            </a:r>
          </a:p>
        </p:txBody>
      </p:sp>
      <p:pic>
        <p:nvPicPr>
          <p:cNvPr id="18" name="Picture 17" descr="A black background with blue and orange circles&#10;&#10;Description automatically generated">
            <a:extLst>
              <a:ext uri="{FF2B5EF4-FFF2-40B4-BE49-F238E27FC236}">
                <a16:creationId xmlns:a16="http://schemas.microsoft.com/office/drawing/2014/main" id="{BE7C547B-52B8-3E97-26D1-A275024075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2" y="2230118"/>
            <a:ext cx="2653323" cy="1989992"/>
          </a:xfrm>
          <a:prstGeom prst="rect">
            <a:avLst/>
          </a:prstGeom>
        </p:spPr>
      </p:pic>
      <p:pic>
        <p:nvPicPr>
          <p:cNvPr id="20" name="Picture 19" descr="A black background with colorful circles and numbers&#10;&#10;Description automatically generated">
            <a:extLst>
              <a:ext uri="{FF2B5EF4-FFF2-40B4-BE49-F238E27FC236}">
                <a16:creationId xmlns:a16="http://schemas.microsoft.com/office/drawing/2014/main" id="{F9E1D88D-C6C9-7199-BEE3-D2B5BF2C5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2" y="4313829"/>
            <a:ext cx="2653323" cy="1989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08483B-2DCD-21E0-C5EB-A61D5B60F386}"/>
              </a:ext>
            </a:extLst>
          </p:cNvPr>
          <p:cNvSpPr txBox="1"/>
          <p:nvPr/>
        </p:nvSpPr>
        <p:spPr>
          <a:xfrm>
            <a:off x="-25701" y="4985660"/>
            <a:ext cx="2311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Unstructured Graph</a:t>
            </a:r>
          </a:p>
          <a:p>
            <a:pPr algn="ctr"/>
            <a:r>
              <a:rPr lang="en-US" dirty="0"/>
              <a:t>(30 participants)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16E09-C12C-D853-6FA7-5F08AC447A66}"/>
              </a:ext>
            </a:extLst>
          </p:cNvPr>
          <p:cNvSpPr txBox="1"/>
          <p:nvPr/>
        </p:nvSpPr>
        <p:spPr>
          <a:xfrm>
            <a:off x="2339101" y="1600861"/>
            <a:ext cx="211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CD46C-B393-F269-659D-1D1079169563}"/>
              </a:ext>
            </a:extLst>
          </p:cNvPr>
          <p:cNvSpPr txBox="1"/>
          <p:nvPr/>
        </p:nvSpPr>
        <p:spPr>
          <a:xfrm>
            <a:off x="7518819" y="1602005"/>
            <a:ext cx="211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Task</a:t>
            </a:r>
          </a:p>
        </p:txBody>
      </p:sp>
      <p:pic>
        <p:nvPicPr>
          <p:cNvPr id="27" name="Picture 26" descr="A grey triangle with a black background&#10;&#10;Description automatically generated">
            <a:extLst>
              <a:ext uri="{FF2B5EF4-FFF2-40B4-BE49-F238E27FC236}">
                <a16:creationId xmlns:a16="http://schemas.microsoft.com/office/drawing/2014/main" id="{F245B468-FC25-911D-F5B9-1B4E31983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06" y="1859095"/>
            <a:ext cx="739477" cy="554608"/>
          </a:xfrm>
          <a:prstGeom prst="rect">
            <a:avLst/>
          </a:prstGeom>
        </p:spPr>
      </p:pic>
      <p:pic>
        <p:nvPicPr>
          <p:cNvPr id="29" name="Picture 28" descr="A grey triangle with black background&#10;&#10;Description automatically generated">
            <a:extLst>
              <a:ext uri="{FF2B5EF4-FFF2-40B4-BE49-F238E27FC236}">
                <a16:creationId xmlns:a16="http://schemas.microsoft.com/office/drawing/2014/main" id="{1C4C812E-131B-D4C1-094E-CF3724C38E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39" y="2002418"/>
            <a:ext cx="739478" cy="554608"/>
          </a:xfrm>
          <a:prstGeom prst="rect">
            <a:avLst/>
          </a:prstGeom>
        </p:spPr>
      </p:pic>
      <p:pic>
        <p:nvPicPr>
          <p:cNvPr id="31" name="Picture 30" descr="A grey triangle with black background&#10;&#10;Description automatically generated">
            <a:extLst>
              <a:ext uri="{FF2B5EF4-FFF2-40B4-BE49-F238E27FC236}">
                <a16:creationId xmlns:a16="http://schemas.microsoft.com/office/drawing/2014/main" id="{07DC5B59-914D-4614-79DA-5193AED210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9" y="2275897"/>
            <a:ext cx="739477" cy="554608"/>
          </a:xfrm>
          <a:prstGeom prst="rect">
            <a:avLst/>
          </a:prstGeom>
        </p:spPr>
      </p:pic>
      <p:pic>
        <p:nvPicPr>
          <p:cNvPr id="32" name="Picture 31" descr="A grey triangle with a black background&#10;&#10;Description automatically generated">
            <a:extLst>
              <a:ext uri="{FF2B5EF4-FFF2-40B4-BE49-F238E27FC236}">
                <a16:creationId xmlns:a16="http://schemas.microsoft.com/office/drawing/2014/main" id="{391D1B35-C8AB-A56F-48D8-6096162626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3" y="4412419"/>
            <a:ext cx="739477" cy="554608"/>
          </a:xfrm>
          <a:prstGeom prst="rect">
            <a:avLst/>
          </a:prstGeom>
        </p:spPr>
      </p:pic>
      <p:pic>
        <p:nvPicPr>
          <p:cNvPr id="33" name="Picture 32" descr="A grey triangle with black background&#10;&#10;Description automatically generated">
            <a:extLst>
              <a:ext uri="{FF2B5EF4-FFF2-40B4-BE49-F238E27FC236}">
                <a16:creationId xmlns:a16="http://schemas.microsoft.com/office/drawing/2014/main" id="{54758D76-067C-A215-66D9-C3760DE925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62" y="5961702"/>
            <a:ext cx="739477" cy="554608"/>
          </a:xfrm>
          <a:prstGeom prst="rect">
            <a:avLst/>
          </a:prstGeom>
        </p:spPr>
      </p:pic>
      <p:pic>
        <p:nvPicPr>
          <p:cNvPr id="34" name="Picture 33" descr="A grey triangle with black background&#10;&#10;Description automatically generated">
            <a:extLst>
              <a:ext uri="{FF2B5EF4-FFF2-40B4-BE49-F238E27FC236}">
                <a16:creationId xmlns:a16="http://schemas.microsoft.com/office/drawing/2014/main" id="{03ADCFC4-81DF-89B0-B57D-F616E4E7A2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13" y="4029287"/>
            <a:ext cx="739478" cy="5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377E-3460-5F4B-122E-1A27EA0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 Recognition Accuracy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A69CD4-8DFD-01D6-DBD5-24C43975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EAF7E98-2D0F-D30E-EBAD-23611D5FB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80"/>
          <a:stretch/>
        </p:blipFill>
        <p:spPr>
          <a:xfrm>
            <a:off x="2481769" y="1765232"/>
            <a:ext cx="7230125" cy="50253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ECCABC-DD0D-6BD4-2679-9F736D364AA7}"/>
              </a:ext>
            </a:extLst>
          </p:cNvPr>
          <p:cNvSpPr/>
          <p:nvPr/>
        </p:nvSpPr>
        <p:spPr>
          <a:xfrm>
            <a:off x="4706877" y="2124913"/>
            <a:ext cx="477078" cy="44811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649397-5B0C-3BA9-A101-F9113CB4CBFB}"/>
              </a:ext>
            </a:extLst>
          </p:cNvPr>
          <p:cNvSpPr/>
          <p:nvPr/>
        </p:nvSpPr>
        <p:spPr>
          <a:xfrm>
            <a:off x="6923017" y="2124913"/>
            <a:ext cx="477078" cy="44811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8AC996-25E1-6F13-AE6A-4DE032209AA3}"/>
              </a:ext>
            </a:extLst>
          </p:cNvPr>
          <p:cNvSpPr/>
          <p:nvPr/>
        </p:nvSpPr>
        <p:spPr>
          <a:xfrm>
            <a:off x="9085961" y="4266085"/>
            <a:ext cx="477078" cy="233995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C3C7F29-EF4B-8D0C-BB08-26C4B9A91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1" t="43969" r="-1" b="42970"/>
          <a:stretch/>
        </p:blipFill>
        <p:spPr>
          <a:xfrm>
            <a:off x="10121670" y="3361625"/>
            <a:ext cx="2082264" cy="1191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A2C570-9F1C-C465-6224-FAB64D12136E}"/>
              </a:ext>
            </a:extLst>
          </p:cNvPr>
          <p:cNvSpPr txBox="1"/>
          <p:nvPr/>
        </p:nvSpPr>
        <p:spPr>
          <a:xfrm>
            <a:off x="993963" y="2818605"/>
            <a:ext cx="177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Exposure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B76F7-04A9-8D72-8B02-86DC8D524E06}"/>
              </a:ext>
            </a:extLst>
          </p:cNvPr>
          <p:cNvSpPr txBox="1"/>
          <p:nvPr/>
        </p:nvSpPr>
        <p:spPr>
          <a:xfrm>
            <a:off x="993963" y="5021186"/>
            <a:ext cx="177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Recognition Test</a:t>
            </a:r>
          </a:p>
          <a:p>
            <a:pPr algn="ctr"/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32718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4127-4457-16AC-F02D-ACEAE47E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 Median Response Times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BE6DA02-A91C-DF15-6472-2A20BCCF0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07"/>
          <a:stretch/>
        </p:blipFill>
        <p:spPr>
          <a:xfrm>
            <a:off x="2406576" y="1898663"/>
            <a:ext cx="7151310" cy="49721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950057-D6AB-A96B-121D-3BEDD7B8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233026-AFBB-86C8-1D1D-4160704B8992}"/>
              </a:ext>
            </a:extLst>
          </p:cNvPr>
          <p:cNvSpPr/>
          <p:nvPr/>
        </p:nvSpPr>
        <p:spPr>
          <a:xfrm>
            <a:off x="4543244" y="2144163"/>
            <a:ext cx="477078" cy="44811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B770E3-EFF7-CBCB-D8B2-209FA7A42661}"/>
              </a:ext>
            </a:extLst>
          </p:cNvPr>
          <p:cNvSpPr/>
          <p:nvPr/>
        </p:nvSpPr>
        <p:spPr>
          <a:xfrm>
            <a:off x="6759384" y="2144163"/>
            <a:ext cx="477078" cy="44811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439B2F-BA19-7F20-58D0-0BBDCC336942}"/>
              </a:ext>
            </a:extLst>
          </p:cNvPr>
          <p:cNvSpPr/>
          <p:nvPr/>
        </p:nvSpPr>
        <p:spPr>
          <a:xfrm>
            <a:off x="8922328" y="4285335"/>
            <a:ext cx="477078" cy="233995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D90A80E-4375-E85A-E0AA-CD43B6FE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1" t="43969" r="-1" b="42970"/>
          <a:stretch/>
        </p:blipFill>
        <p:spPr>
          <a:xfrm>
            <a:off x="9958037" y="3380875"/>
            <a:ext cx="2082264" cy="1191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BA622D-CFB2-BF84-7A6C-F3572A39BAB3}"/>
              </a:ext>
            </a:extLst>
          </p:cNvPr>
          <p:cNvSpPr txBox="1"/>
          <p:nvPr/>
        </p:nvSpPr>
        <p:spPr>
          <a:xfrm>
            <a:off x="830330" y="2837855"/>
            <a:ext cx="177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Exposure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236D-C034-0DE8-BED2-E901909B041F}"/>
              </a:ext>
            </a:extLst>
          </p:cNvPr>
          <p:cNvSpPr txBox="1"/>
          <p:nvPr/>
        </p:nvSpPr>
        <p:spPr>
          <a:xfrm>
            <a:off x="830330" y="5040436"/>
            <a:ext cx="177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Recognition Test</a:t>
            </a:r>
          </a:p>
          <a:p>
            <a:pPr algn="ctr"/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3714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1A0E-AAF2-F0EE-4250-049BC8BB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Diffusion Modeling for Choices and Response Times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7FF767-E5B2-F3D9-770B-D7067D72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F1B1035-0CB8-1CF2-0C29-E94D24E37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76" y="2084832"/>
            <a:ext cx="5201047" cy="407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7EC99-1238-B404-45C2-52A559722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286"/>
          <a:stretch/>
        </p:blipFill>
        <p:spPr>
          <a:xfrm>
            <a:off x="3293375" y="5743102"/>
            <a:ext cx="5896798" cy="5224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7B0B7A-E5FC-7B01-18A9-3B991FEED5E7}"/>
              </a:ext>
            </a:extLst>
          </p:cNvPr>
          <p:cNvSpPr/>
          <p:nvPr/>
        </p:nvSpPr>
        <p:spPr>
          <a:xfrm>
            <a:off x="3450298" y="5844794"/>
            <a:ext cx="5582951" cy="3521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6DD9-9101-50F0-EEF4-E3E6653D9ED5}"/>
              </a:ext>
            </a:extLst>
          </p:cNvPr>
          <p:cNvSpPr txBox="1"/>
          <p:nvPr/>
        </p:nvSpPr>
        <p:spPr>
          <a:xfrm>
            <a:off x="8070850" y="6375692"/>
            <a:ext cx="242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Ratcliff et al. (2003)</a:t>
            </a:r>
          </a:p>
        </p:txBody>
      </p:sp>
    </p:spTree>
    <p:extLst>
      <p:ext uri="{BB962C8B-B14F-4D97-AF65-F5344CB8AC3E}">
        <p14:creationId xmlns:p14="http://schemas.microsoft.com/office/powerpoint/2010/main" val="12440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904C-DC8C-98DC-509A-3213E8C8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 Results: Diffusion Model 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824B23-5573-B340-2537-33C65C98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9A61A-40F7-87F3-2B97-67045FD3B7AC}"/>
              </a:ext>
            </a:extLst>
          </p:cNvPr>
          <p:cNvSpPr txBox="1"/>
          <p:nvPr/>
        </p:nvSpPr>
        <p:spPr>
          <a:xfrm>
            <a:off x="1686985" y="4773169"/>
            <a:ext cx="4403633" cy="6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Boundary – Non-Boundary</a:t>
            </a:r>
          </a:p>
          <a:p>
            <a:pPr algn="ctr"/>
            <a:r>
              <a:rPr lang="en-US" dirty="0"/>
              <a:t>Drift Rate Difference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03139347-8D0A-E939-F98E-5624C3CF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1"/>
          <a:stretch/>
        </p:blipFill>
        <p:spPr>
          <a:xfrm>
            <a:off x="336473" y="2669087"/>
            <a:ext cx="6806635" cy="21040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5D74A6-E1BA-32D1-687D-122A1A3D8A5F}"/>
              </a:ext>
            </a:extLst>
          </p:cNvPr>
          <p:cNvSpPr/>
          <p:nvPr/>
        </p:nvSpPr>
        <p:spPr>
          <a:xfrm>
            <a:off x="384314" y="2048229"/>
            <a:ext cx="840566" cy="27168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E5B052-A350-A38B-8540-D2C8D240F9A4}"/>
              </a:ext>
            </a:extLst>
          </p:cNvPr>
          <p:cNvSpPr/>
          <p:nvPr/>
        </p:nvSpPr>
        <p:spPr>
          <a:xfrm>
            <a:off x="2840934" y="1999992"/>
            <a:ext cx="2095737" cy="2913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Final Block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6816D3-E063-924C-34C8-CE7A842475F4}"/>
              </a:ext>
            </a:extLst>
          </p:cNvPr>
          <p:cNvSpPr/>
          <p:nvPr/>
        </p:nvSpPr>
        <p:spPr>
          <a:xfrm>
            <a:off x="7529885" y="3061252"/>
            <a:ext cx="2830664" cy="2393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Implicit Event Boundaries are Remembered Better.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CA4DD-C681-FBBC-7125-3BC05869F49E}"/>
              </a:ext>
            </a:extLst>
          </p:cNvPr>
          <p:cNvCxnSpPr/>
          <p:nvPr/>
        </p:nvCxnSpPr>
        <p:spPr>
          <a:xfrm>
            <a:off x="2685449" y="4713135"/>
            <a:ext cx="2541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Comparing Representations of Temporal Pattern Recognition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Support for Predictive Representations</a:t>
            </a: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5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Assessing the Properties of Implicit Event Boundaries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Implicit Boundaries are Remembered Better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Learning Categories through Implicit Event Structure</a:t>
            </a:r>
          </a:p>
        </p:txBody>
      </p:sp>
    </p:spTree>
    <p:extLst>
      <p:ext uri="{BB962C8B-B14F-4D97-AF65-F5344CB8AC3E}">
        <p14:creationId xmlns:p14="http://schemas.microsoft.com/office/powerpoint/2010/main" val="21993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Assessing the Properties of Implicit Event Boundaries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Implicit Boundaries are Remembered Better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Learning Categories through Implicit Event Structure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BB9B14-744F-C0EE-62B6-7C9A51EEB273}"/>
              </a:ext>
            </a:extLst>
          </p:cNvPr>
          <p:cNvSpPr/>
          <p:nvPr/>
        </p:nvSpPr>
        <p:spPr>
          <a:xfrm>
            <a:off x="2273790" y="1975669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Comparing Representations of Temporal Pattern Recognition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Support for Predictive Representations</a:t>
            </a: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60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Comparing Representations of Temporal Pattern Recognition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38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Assessing the Properties of Implicit Event Boundaries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Learning Categories through Implicit Event Structure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5D6-EA46-E4BE-FB23-571F5788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3F6E7-B8E9-C2AA-9491-5A19BADF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30</a:t>
            </a:fld>
            <a:endParaRPr lang="en-US"/>
          </a:p>
        </p:txBody>
      </p:sp>
      <p:pic>
        <p:nvPicPr>
          <p:cNvPr id="4" name="media_jupyter_TrianglesCirclesStars@2024-02-08@13-38-53 (1)">
            <a:hlinkClick r:id="" action="ppaction://media"/>
            <a:extLst>
              <a:ext uri="{FF2B5EF4-FFF2-40B4-BE49-F238E27FC236}">
                <a16:creationId xmlns:a16="http://schemas.microsoft.com/office/drawing/2014/main" id="{ED294B9C-C37E-0BFB-952D-BB4BCC928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017576"/>
            <a:ext cx="6096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BA0823-E405-B6A4-9116-8C7F1FD323A7}"/>
              </a:ext>
            </a:extLst>
          </p:cNvPr>
          <p:cNvSpPr txBox="1"/>
          <p:nvPr/>
        </p:nvSpPr>
        <p:spPr>
          <a:xfrm>
            <a:off x="3092677" y="5739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Categorized by </a:t>
            </a:r>
            <a:r>
              <a:rPr lang="en-US" b="1" dirty="0"/>
              <a:t>shape; </a:t>
            </a:r>
            <a:r>
              <a:rPr lang="en-US" b="1" i="1" dirty="0"/>
              <a:t>not size or color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FE879-6094-3EC2-1CAD-58B539429CBE}"/>
              </a:ext>
            </a:extLst>
          </p:cNvPr>
          <p:cNvSpPr txBox="1"/>
          <p:nvPr/>
        </p:nvSpPr>
        <p:spPr>
          <a:xfrm>
            <a:off x="1644049" y="6290990"/>
            <a:ext cx="89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attention to category defining features be modulated by temporal structure?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B7CFEC-E3B9-91A4-B640-6E52D3F3D83D}"/>
              </a:ext>
            </a:extLst>
          </p:cNvPr>
          <p:cNvSpPr/>
          <p:nvPr/>
        </p:nvSpPr>
        <p:spPr>
          <a:xfrm>
            <a:off x="1561863" y="6253205"/>
            <a:ext cx="8984570" cy="4449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B9F2-4AEA-2685-F7AF-E468C6E9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Experiment 3a: Implicit Category Learning Stimuli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9F6F8A2C-3DCA-8081-963A-F37A9B77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682B997E-A03F-F531-D98F-F9ED8ACFF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7" y="1890038"/>
            <a:ext cx="4572009" cy="45720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7" name="Picture 6" descr="A colorful cartoon character on a black background&#10;&#10;Description automatically generated">
            <a:extLst>
              <a:ext uri="{FF2B5EF4-FFF2-40B4-BE49-F238E27FC236}">
                <a16:creationId xmlns:a16="http://schemas.microsoft.com/office/drawing/2014/main" id="{FF04E962-8DA2-7E0D-BA29-F9D042F95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884358"/>
            <a:ext cx="4572009" cy="45720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1764A-3B92-02E6-ABAB-099296D12351}"/>
              </a:ext>
            </a:extLst>
          </p:cNvPr>
          <p:cNvCxnSpPr>
            <a:cxnSpLocks/>
          </p:cNvCxnSpPr>
          <p:nvPr/>
        </p:nvCxnSpPr>
        <p:spPr>
          <a:xfrm>
            <a:off x="3969973" y="4090847"/>
            <a:ext cx="44112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A0CA22-E15C-FF36-53A7-2602635778F6}"/>
              </a:ext>
            </a:extLst>
          </p:cNvPr>
          <p:cNvCxnSpPr>
            <a:cxnSpLocks/>
          </p:cNvCxnSpPr>
          <p:nvPr/>
        </p:nvCxnSpPr>
        <p:spPr>
          <a:xfrm>
            <a:off x="3969973" y="3445281"/>
            <a:ext cx="44112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856666-B831-17B4-F142-A25FF0A8004B}"/>
              </a:ext>
            </a:extLst>
          </p:cNvPr>
          <p:cNvCxnSpPr>
            <a:cxnSpLocks/>
          </p:cNvCxnSpPr>
          <p:nvPr/>
        </p:nvCxnSpPr>
        <p:spPr>
          <a:xfrm>
            <a:off x="4060845" y="4406533"/>
            <a:ext cx="4320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B32BCC-C74F-CBAB-464A-39E81DFEBCA1}"/>
              </a:ext>
            </a:extLst>
          </p:cNvPr>
          <p:cNvCxnSpPr>
            <a:cxnSpLocks/>
          </p:cNvCxnSpPr>
          <p:nvPr/>
        </p:nvCxnSpPr>
        <p:spPr>
          <a:xfrm>
            <a:off x="4060845" y="3263533"/>
            <a:ext cx="41744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01729E-26D6-42B7-F1D4-8EDC44FB0267}"/>
              </a:ext>
            </a:extLst>
          </p:cNvPr>
          <p:cNvCxnSpPr>
            <a:cxnSpLocks/>
          </p:cNvCxnSpPr>
          <p:nvPr/>
        </p:nvCxnSpPr>
        <p:spPr>
          <a:xfrm>
            <a:off x="3969973" y="3143789"/>
            <a:ext cx="44112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243C7-25E5-FCE1-EE9C-5ADA9B61EE11}"/>
              </a:ext>
            </a:extLst>
          </p:cNvPr>
          <p:cNvCxnSpPr>
            <a:cxnSpLocks/>
          </p:cNvCxnSpPr>
          <p:nvPr/>
        </p:nvCxnSpPr>
        <p:spPr>
          <a:xfrm>
            <a:off x="4373217" y="3840480"/>
            <a:ext cx="3561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780F7-82AF-46FA-5790-321E7E946937}"/>
              </a:ext>
            </a:extLst>
          </p:cNvPr>
          <p:cNvCxnSpPr>
            <a:cxnSpLocks/>
          </p:cNvCxnSpPr>
          <p:nvPr/>
        </p:nvCxnSpPr>
        <p:spPr>
          <a:xfrm>
            <a:off x="4163076" y="2884426"/>
            <a:ext cx="37711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1C9A3A-E11A-4F43-3EC0-E9EDA7A0DCCD}"/>
              </a:ext>
            </a:extLst>
          </p:cNvPr>
          <p:cNvCxnSpPr>
            <a:cxnSpLocks/>
          </p:cNvCxnSpPr>
          <p:nvPr/>
        </p:nvCxnSpPr>
        <p:spPr>
          <a:xfrm>
            <a:off x="4475448" y="5051161"/>
            <a:ext cx="3515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DD2572-ED4C-3A25-D27C-46A920CCA644}"/>
              </a:ext>
            </a:extLst>
          </p:cNvPr>
          <p:cNvSpPr txBox="1"/>
          <p:nvPr/>
        </p:nvSpPr>
        <p:spPr>
          <a:xfrm>
            <a:off x="5307496" y="2455223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81922E-63B9-43E4-A855-02FB57C714A7}"/>
              </a:ext>
            </a:extLst>
          </p:cNvPr>
          <p:cNvSpPr txBox="1"/>
          <p:nvPr/>
        </p:nvSpPr>
        <p:spPr>
          <a:xfrm>
            <a:off x="5354066" y="5078287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CBDE8-6AD8-7A82-9423-D2F8B1D9C435}"/>
              </a:ext>
            </a:extLst>
          </p:cNvPr>
          <p:cNvSpPr txBox="1"/>
          <p:nvPr/>
        </p:nvSpPr>
        <p:spPr>
          <a:xfrm>
            <a:off x="5307496" y="2800410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C1CBB5-73CE-469D-3E0A-B63C36425138}"/>
              </a:ext>
            </a:extLst>
          </p:cNvPr>
          <p:cNvSpPr txBox="1"/>
          <p:nvPr/>
        </p:nvSpPr>
        <p:spPr>
          <a:xfrm>
            <a:off x="5354066" y="4069539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9EAB6-5705-D39D-5527-E702090C03A7}"/>
              </a:ext>
            </a:extLst>
          </p:cNvPr>
          <p:cNvSpPr txBox="1"/>
          <p:nvPr/>
        </p:nvSpPr>
        <p:spPr>
          <a:xfrm>
            <a:off x="5399780" y="3503323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9A037A-B8B5-616E-78C7-5FA74308C8EA}"/>
              </a:ext>
            </a:extLst>
          </p:cNvPr>
          <p:cNvSpPr txBox="1"/>
          <p:nvPr/>
        </p:nvSpPr>
        <p:spPr>
          <a:xfrm>
            <a:off x="5307496" y="2915799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A1A37-11B5-1E88-E579-B3AAA83C31EE}"/>
              </a:ext>
            </a:extLst>
          </p:cNvPr>
          <p:cNvSpPr txBox="1"/>
          <p:nvPr/>
        </p:nvSpPr>
        <p:spPr>
          <a:xfrm>
            <a:off x="5307496" y="3094172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A53513-1C18-F52F-F5A9-760EB210CB72}"/>
              </a:ext>
            </a:extLst>
          </p:cNvPr>
          <p:cNvSpPr txBox="1"/>
          <p:nvPr/>
        </p:nvSpPr>
        <p:spPr>
          <a:xfrm>
            <a:off x="5330877" y="3730476"/>
            <a:ext cx="14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28952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7" grpId="1"/>
      <p:bldP spid="39" grpId="0"/>
      <p:bldP spid="39" grpId="1"/>
      <p:bldP spid="40" grpId="0"/>
      <p:bldP spid="40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F74D-534A-5A0A-BFEA-5BFF8665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Temporally Consistent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D9C12-B55C-817E-FB76-418EB37F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diagram of a grid and a grid&#10;&#10;Description automatically generated">
            <a:extLst>
              <a:ext uri="{FF2B5EF4-FFF2-40B4-BE49-F238E27FC236}">
                <a16:creationId xmlns:a16="http://schemas.microsoft.com/office/drawing/2014/main" id="{D9A6DB4F-FAB0-0B4A-8731-B2253EF85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t="4322" r="48017" b="5843"/>
          <a:stretch/>
        </p:blipFill>
        <p:spPr>
          <a:xfrm>
            <a:off x="3992737" y="1972042"/>
            <a:ext cx="4206526" cy="4084327"/>
          </a:xfrm>
          <a:prstGeom prst="rect">
            <a:avLst/>
          </a:prstGeom>
        </p:spPr>
      </p:pic>
      <p:pic>
        <p:nvPicPr>
          <p:cNvPr id="7" name="Picture 6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A2DCB351-4F43-C70D-CE6F-E8F8D7698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1777736"/>
            <a:ext cx="1883470" cy="18834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8" name="Picture 7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B8BD4EDA-99B8-14F0-117E-B143B18D0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72" y="2709507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0" name="Picture 9" descr="A cartoon character on a black background&#10;&#10;Description automatically generated">
            <a:extLst>
              <a:ext uri="{FF2B5EF4-FFF2-40B4-BE49-F238E27FC236}">
                <a16:creationId xmlns:a16="http://schemas.microsoft.com/office/drawing/2014/main" id="{B9AD0313-1DC7-0D82-EF59-CBA0A5C52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28" y="2037423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1" name="Picture 10" descr="A cartoon character on a black background&#10;&#10;Description automatically generated">
            <a:extLst>
              <a:ext uri="{FF2B5EF4-FFF2-40B4-BE49-F238E27FC236}">
                <a16:creationId xmlns:a16="http://schemas.microsoft.com/office/drawing/2014/main" id="{B94E95F8-2854-B734-EEC4-E7047D7AB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74" y="1852939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2" name="Picture 11" descr="A cartoon character on a black background&#10;&#10;Description automatically generated">
            <a:extLst>
              <a:ext uri="{FF2B5EF4-FFF2-40B4-BE49-F238E27FC236}">
                <a16:creationId xmlns:a16="http://schemas.microsoft.com/office/drawing/2014/main" id="{9E45D3A7-9D06-5286-5157-7805A1A8C3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95" y="3710854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3" name="Picture 12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70148650-6916-6327-A5C0-3DC8394FE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18" y="2046764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5" name="Picture 14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CCCC303A-078D-A62C-0015-90165A03C3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10" y="3946357"/>
            <a:ext cx="1785195" cy="17851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6" name="Picture 15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9E60E5FC-2FB4-9565-01CF-8932C63080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17" y="5696622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7" name="Picture 16" descr="A cartoon character in a green dress&#10;&#10;Description automatically generated">
            <a:extLst>
              <a:ext uri="{FF2B5EF4-FFF2-40B4-BE49-F238E27FC236}">
                <a16:creationId xmlns:a16="http://schemas.microsoft.com/office/drawing/2014/main" id="{FF80D725-EAD8-7658-CF84-17DCFEEC2B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63" y="5055022"/>
            <a:ext cx="719493" cy="719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F13149-7512-8746-E95A-47DFBC7DEE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35" y="4812867"/>
            <a:ext cx="719494" cy="7194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6B257B-D89E-C12B-4306-378CF21885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16" y="5584838"/>
            <a:ext cx="719494" cy="7194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29B55A-E682-8BB9-90C4-8BE287E375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44" y="5532361"/>
            <a:ext cx="719494" cy="7194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2CDC8B-97D2-556D-6424-79ED90AF3E1B}"/>
              </a:ext>
            </a:extLst>
          </p:cNvPr>
          <p:cNvSpPr txBox="1"/>
          <p:nvPr/>
        </p:nvSpPr>
        <p:spPr>
          <a:xfrm>
            <a:off x="385011" y="3691039"/>
            <a:ext cx="2501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 color changes across clusters</a:t>
            </a:r>
          </a:p>
          <a:p>
            <a:pPr algn="ctr"/>
            <a:r>
              <a:rPr lang="en-US" dirty="0"/>
              <a:t>“category diagnostic feature”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0D21DE-5685-700A-83D8-5BD01B2B90F7}"/>
              </a:ext>
            </a:extLst>
          </p:cNvPr>
          <p:cNvCxnSpPr>
            <a:stCxn id="24" idx="3"/>
          </p:cNvCxnSpPr>
          <p:nvPr/>
        </p:nvCxnSpPr>
        <p:spPr>
          <a:xfrm flipV="1">
            <a:off x="2886775" y="3125684"/>
            <a:ext cx="1465707" cy="116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7498B4-8F0C-70F2-FACF-9C5458E1A37E}"/>
              </a:ext>
            </a:extLst>
          </p:cNvPr>
          <p:cNvCxnSpPr>
            <a:stCxn id="24" idx="3"/>
          </p:cNvCxnSpPr>
          <p:nvPr/>
        </p:nvCxnSpPr>
        <p:spPr>
          <a:xfrm flipV="1">
            <a:off x="2886775" y="4155114"/>
            <a:ext cx="1114825" cy="13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A7A24E-D667-20D1-E30E-BAE98AD87E43}"/>
              </a:ext>
            </a:extLst>
          </p:cNvPr>
          <p:cNvSpPr txBox="1"/>
          <p:nvPr/>
        </p:nvSpPr>
        <p:spPr>
          <a:xfrm>
            <a:off x="8691897" y="2249266"/>
            <a:ext cx="2467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Torso color changes within a cluster</a:t>
            </a:r>
          </a:p>
          <a:p>
            <a:pPr algn="ctr"/>
            <a:r>
              <a:rPr lang="en-US" dirty="0"/>
              <a:t>“Non-category diagnostic feature”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B05C98-54D5-7E2C-8B71-85D6F946F947}"/>
              </a:ext>
            </a:extLst>
          </p:cNvPr>
          <p:cNvSpPr txBox="1"/>
          <p:nvPr/>
        </p:nvSpPr>
        <p:spPr>
          <a:xfrm>
            <a:off x="8657796" y="5733202"/>
            <a:ext cx="2689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Torso color changes within a cluster “Non-category diagnostic feature”</a:t>
            </a:r>
          </a:p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24F2D-A9A5-B995-616B-2C244F2A1F51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839518" y="2849431"/>
            <a:ext cx="852379" cy="27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08EA4-B43B-4C44-50F0-EA61CAB56A3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266186" y="2289846"/>
            <a:ext cx="2425711" cy="55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327295-3805-A475-244D-032736FFCF2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757962" y="5532361"/>
            <a:ext cx="899834" cy="80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3060D1-C94C-CC16-2D07-C77F9C94AA5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843562" y="5958038"/>
            <a:ext cx="1814234" cy="3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2AC2DF-523A-1A78-06E7-8A90603A7EE1}"/>
              </a:ext>
            </a:extLst>
          </p:cNvPr>
          <p:cNvSpPr txBox="1"/>
          <p:nvPr/>
        </p:nvSpPr>
        <p:spPr>
          <a:xfrm>
            <a:off x="8613279" y="3498398"/>
            <a:ext cx="292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Higher Transition Probability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77EB57-B333-7495-D882-C93040DC59F0}"/>
              </a:ext>
            </a:extLst>
          </p:cNvPr>
          <p:cNvCxnSpPr>
            <a:stCxn id="41" idx="1"/>
          </p:cNvCxnSpPr>
          <p:nvPr/>
        </p:nvCxnSpPr>
        <p:spPr>
          <a:xfrm flipH="1">
            <a:off x="7349463" y="3683064"/>
            <a:ext cx="1263816" cy="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BB5E41-01CF-8C5B-1DA5-86CE768C5478}"/>
              </a:ext>
            </a:extLst>
          </p:cNvPr>
          <p:cNvSpPr txBox="1"/>
          <p:nvPr/>
        </p:nvSpPr>
        <p:spPr>
          <a:xfrm>
            <a:off x="8755404" y="4615219"/>
            <a:ext cx="292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Transition Probability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9614BC-068E-3DF5-6C19-778F98CE9652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6970209" y="4524048"/>
            <a:ext cx="1785195" cy="27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8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41" grpId="0"/>
      <p:bldP spid="41" grpId="1"/>
      <p:bldP spid="44" grpId="0"/>
      <p:bldP spid="4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C98A99-935D-7449-AC2B-7D43D1BC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3a: Implicit Category Learning Task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E056512-C06A-7164-449F-8413E81A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0838E7-21BC-F6F1-3616-5D3261974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69" y="2293443"/>
            <a:ext cx="7374183" cy="3110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5F0EF6-5773-BDC6-2787-9CA10B420909}"/>
              </a:ext>
            </a:extLst>
          </p:cNvPr>
          <p:cNvSpPr txBox="1"/>
          <p:nvPr/>
        </p:nvSpPr>
        <p:spPr>
          <a:xfrm>
            <a:off x="10356070" y="4689655"/>
            <a:ext cx="1698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on all</a:t>
            </a:r>
          </a:p>
          <a:p>
            <a:pPr algn="ctr"/>
            <a:r>
              <a:rPr lang="en-US" sz="1400" dirty="0"/>
              <a:t>Category Features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Mismatch on 1-4 Non-Category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0D1F8-6790-274E-61CA-038908BF131E}"/>
              </a:ext>
            </a:extLst>
          </p:cNvPr>
          <p:cNvSpPr txBox="1"/>
          <p:nvPr/>
        </p:nvSpPr>
        <p:spPr>
          <a:xfrm>
            <a:off x="8500977" y="4704721"/>
            <a:ext cx="1698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on all Non- Category Features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Mismatch on 1-4 Category Features</a:t>
            </a:r>
          </a:p>
        </p:txBody>
      </p:sp>
      <p:pic>
        <p:nvPicPr>
          <p:cNvPr id="13" name="Picture 12" descr="A diagram of a grid and a grid&#10;&#10;Description automatically generated">
            <a:extLst>
              <a:ext uri="{FF2B5EF4-FFF2-40B4-BE49-F238E27FC236}">
                <a16:creationId xmlns:a16="http://schemas.microsoft.com/office/drawing/2014/main" id="{9982413A-FBD4-66C1-7E2A-514BB760BE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t="4322" r="48017" b="5843"/>
          <a:stretch/>
        </p:blipFill>
        <p:spPr>
          <a:xfrm>
            <a:off x="1732261" y="2010543"/>
            <a:ext cx="2345621" cy="2277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5622D-688D-03A5-E510-53A07F2B8B66}"/>
              </a:ext>
            </a:extLst>
          </p:cNvPr>
          <p:cNvSpPr txBox="1"/>
          <p:nvPr/>
        </p:nvSpPr>
        <p:spPr>
          <a:xfrm>
            <a:off x="0" y="2683186"/>
            <a:ext cx="1873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Structured Graph</a:t>
            </a:r>
          </a:p>
          <a:p>
            <a:pPr algn="ctr"/>
            <a:r>
              <a:rPr lang="en-US" dirty="0"/>
              <a:t>29 Participants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17D4C-7C6F-4990-A549-0DAD328C52C0}"/>
              </a:ext>
            </a:extLst>
          </p:cNvPr>
          <p:cNvSpPr txBox="1"/>
          <p:nvPr/>
        </p:nvSpPr>
        <p:spPr>
          <a:xfrm>
            <a:off x="-131576" y="4984805"/>
            <a:ext cx="1873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Unstructured</a:t>
            </a:r>
          </a:p>
          <a:p>
            <a:pPr algn="ctr"/>
            <a:r>
              <a:rPr lang="en-US" dirty="0"/>
              <a:t>Graph</a:t>
            </a:r>
          </a:p>
          <a:p>
            <a:pPr algn="ctr"/>
            <a:r>
              <a:rPr lang="en-US" dirty="0"/>
              <a:t>28 Participants</a:t>
            </a:r>
          </a:p>
        </p:txBody>
      </p:sp>
      <p:pic>
        <p:nvPicPr>
          <p:cNvPr id="17" name="Picture 16" descr="A diagram of a grid and a grid&#10;&#10;Description automatically generated">
            <a:extLst>
              <a:ext uri="{FF2B5EF4-FFF2-40B4-BE49-F238E27FC236}">
                <a16:creationId xmlns:a16="http://schemas.microsoft.com/office/drawing/2014/main" id="{5A719A50-1AF0-253D-2305-C3D1F3080E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3" t="3353" r="5976" b="4907"/>
          <a:stretch/>
        </p:blipFill>
        <p:spPr>
          <a:xfrm>
            <a:off x="1764065" y="4279158"/>
            <a:ext cx="2313817" cy="2325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C551F3-B70D-9E90-72DF-2BCE612BB5B4}"/>
              </a:ext>
            </a:extLst>
          </p:cNvPr>
          <p:cNvSpPr txBox="1"/>
          <p:nvPr/>
        </p:nvSpPr>
        <p:spPr>
          <a:xfrm>
            <a:off x="1848681" y="1548636"/>
            <a:ext cx="211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739130-2907-F133-9BBD-6AF180C35085}"/>
              </a:ext>
            </a:extLst>
          </p:cNvPr>
          <p:cNvSpPr txBox="1"/>
          <p:nvPr/>
        </p:nvSpPr>
        <p:spPr>
          <a:xfrm>
            <a:off x="7518819" y="1602005"/>
            <a:ext cx="211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C88436-C831-14D0-88E8-F441AD923210}"/>
              </a:ext>
            </a:extLst>
          </p:cNvPr>
          <p:cNvSpPr/>
          <p:nvPr/>
        </p:nvSpPr>
        <p:spPr>
          <a:xfrm>
            <a:off x="10427935" y="4704721"/>
            <a:ext cx="1507391" cy="14843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8" grpId="0"/>
      <p:bldP spid="19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2DE6-13B4-BF24-301F-60995214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3a: 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777ECA-739F-7762-BBEA-C8B7A6B5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819EA68E-F7E4-557C-60A4-A11BDDC2E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0" y="1774366"/>
            <a:ext cx="5855049" cy="4121339"/>
          </a:xfrm>
          <a:prstGeom prst="rect">
            <a:avLst/>
          </a:prstGeom>
        </p:spPr>
      </p:pic>
      <p:pic>
        <p:nvPicPr>
          <p:cNvPr id="7" name="Picture 6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7A61936F-E810-4762-E31D-D244C6C67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21" y="2144485"/>
            <a:ext cx="5001627" cy="37512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59DEAE-79E8-20D0-E538-0CF011149D93}"/>
              </a:ext>
            </a:extLst>
          </p:cNvPr>
          <p:cNvSpPr/>
          <p:nvPr/>
        </p:nvSpPr>
        <p:spPr>
          <a:xfrm>
            <a:off x="1913993" y="1861457"/>
            <a:ext cx="4448976" cy="31350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ECCA8C-9DB1-5CAF-7EA3-EB62EB09EBFD}"/>
              </a:ext>
            </a:extLst>
          </p:cNvPr>
          <p:cNvSpPr/>
          <p:nvPr/>
        </p:nvSpPr>
        <p:spPr>
          <a:xfrm>
            <a:off x="6849481" y="2186609"/>
            <a:ext cx="766733" cy="36689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6501D8-F6F5-CA38-5987-6F112692D1D8}"/>
              </a:ext>
            </a:extLst>
          </p:cNvPr>
          <p:cNvSpPr/>
          <p:nvPr/>
        </p:nvSpPr>
        <p:spPr>
          <a:xfrm>
            <a:off x="1309036" y="5457524"/>
            <a:ext cx="3830855" cy="2598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No. Mismatched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E99161-5697-E51F-1458-0D987640C896}"/>
              </a:ext>
            </a:extLst>
          </p:cNvPr>
          <p:cNvCxnSpPr/>
          <p:nvPr/>
        </p:nvCxnSpPr>
        <p:spPr>
          <a:xfrm>
            <a:off x="8364354" y="5717406"/>
            <a:ext cx="2541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211BC4-8FB5-B391-241B-E07C5604D551}"/>
              </a:ext>
            </a:extLst>
          </p:cNvPr>
          <p:cNvSpPr txBox="1"/>
          <p:nvPr/>
        </p:nvSpPr>
        <p:spPr>
          <a:xfrm>
            <a:off x="7478830" y="5799455"/>
            <a:ext cx="433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chance of selecting </a:t>
            </a:r>
          </a:p>
          <a:p>
            <a:pPr algn="ctr"/>
            <a:r>
              <a:rPr lang="en-US" dirty="0"/>
              <a:t>temporal category option</a:t>
            </a:r>
          </a:p>
        </p:txBody>
      </p:sp>
    </p:spTree>
    <p:extLst>
      <p:ext uri="{BB962C8B-B14F-4D97-AF65-F5344CB8AC3E}">
        <p14:creationId xmlns:p14="http://schemas.microsoft.com/office/powerpoint/2010/main" val="15385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Assessing the Properties of Implicit Event Boundaries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Implicit Boundaries are Remembered Better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</a:schemeClr>
                </a:solidFill>
              </a:rPr>
              <a:t>Learning Categories through Implicit Event Structure</a:t>
            </a:r>
          </a:p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00" b="1" dirty="0"/>
              <a:t>Some effect of temporal clustering (but exact nature is unclear).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BB9B14-744F-C0EE-62B6-7C9A51EEB273}"/>
              </a:ext>
            </a:extLst>
          </p:cNvPr>
          <p:cNvSpPr/>
          <p:nvPr/>
        </p:nvSpPr>
        <p:spPr>
          <a:xfrm>
            <a:off x="2273790" y="1975669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Comparing Representations of Temporal Pattern Recognition</a:t>
            </a:r>
          </a:p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Support for Predictive Representations</a:t>
            </a:r>
            <a:endParaRPr lang="en-US" sz="2500" b="1" kern="1200" dirty="0">
              <a:solidFill>
                <a:schemeClr val="tx1">
                  <a:hueOff val="0"/>
                  <a:satOff val="0"/>
                  <a:lumOff val="0"/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F22C-B1C8-C13C-D684-DB4A8B21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CEC2-8563-BF14-4D95-753BE812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01517"/>
            <a:ext cx="9982200" cy="4071267"/>
          </a:xfrm>
        </p:spPr>
        <p:txBody>
          <a:bodyPr>
            <a:normAutofit/>
          </a:bodyPr>
          <a:lstStyle/>
          <a:p>
            <a:r>
              <a:rPr lang="en-US" dirty="0"/>
              <a:t>People rely on predictive representations for statistical learning.</a:t>
            </a:r>
          </a:p>
          <a:p>
            <a:pPr lvl="1"/>
            <a:r>
              <a:rPr lang="en-US" dirty="0"/>
              <a:t>Not in thesis: Temporally learned musical associations. </a:t>
            </a:r>
          </a:p>
          <a:p>
            <a:r>
              <a:rPr lang="en-US" dirty="0"/>
              <a:t>Implicit event boundaries share some characteristics (better boundary memory) with explicit event boundaries.</a:t>
            </a:r>
          </a:p>
          <a:p>
            <a:pPr lvl="1"/>
            <a:r>
              <a:rPr lang="en-US" dirty="0"/>
              <a:t>In thesis: No evidence for temporal stretching for events across boundaries.</a:t>
            </a:r>
          </a:p>
          <a:p>
            <a:pPr lvl="1"/>
            <a:r>
              <a:rPr lang="en-US" dirty="0"/>
              <a:t>Not in thesis: Meaningful stimuli lead to some temporal stretching. </a:t>
            </a:r>
          </a:p>
          <a:p>
            <a:r>
              <a:rPr lang="en-US" dirty="0"/>
              <a:t>Temporal consistency may draw attention towards category diagnostic features. </a:t>
            </a:r>
          </a:p>
          <a:p>
            <a:pPr lvl="1"/>
            <a:r>
              <a:rPr lang="en-US" dirty="0"/>
              <a:t>In thesis: Temporal modulation may depend on a feature’s inherent perceptual properties.</a:t>
            </a:r>
          </a:p>
          <a:p>
            <a:pPr lvl="1"/>
            <a:r>
              <a:rPr lang="en-US" dirty="0"/>
              <a:t>Not in thesis: Randomly picked features divide people’s attention towards categories.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417A2-5CAD-5410-4F91-5F72D324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4341-62E3-C060-B063-D3B91A54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Implications/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3765-71D9-759F-5504-58CF0FF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68554"/>
            <a:ext cx="9720073" cy="46393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Experimental: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Implementational investigation of Algorithmic Accounts (e.g. in Hippocampus, over development).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Testing other Explicit Boundary properties like scan and replay points.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Feature importance-controlled Category Learning.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Estimating model parameters, Predecessor Representation + Working Memory considerations.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Modeling boundary replay and memory scanning for implicit boundaries.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Update known models to account for order effects in category learning.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Practical: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Social Psych – Cross-Race effects due to temporal proximity in experience.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Developmental/Ed Psych – Teaching complex concepts through pattern recognition.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906FE-0E47-87B2-8D58-0F5265DC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794A5C-0189-5EB8-9506-3388C22250C9}"/>
              </a:ext>
            </a:extLst>
          </p:cNvPr>
          <p:cNvSpPr/>
          <p:nvPr/>
        </p:nvSpPr>
        <p:spPr>
          <a:xfrm>
            <a:off x="793750" y="2279650"/>
            <a:ext cx="8858250" cy="3238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830F39-1886-9B11-572D-D9B8E300EFA6}"/>
              </a:ext>
            </a:extLst>
          </p:cNvPr>
          <p:cNvSpPr/>
          <p:nvPr/>
        </p:nvSpPr>
        <p:spPr>
          <a:xfrm>
            <a:off x="717550" y="4095751"/>
            <a:ext cx="8858250" cy="3238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C937-09A2-EC92-0F67-3F218C83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0DBEE-6EFB-9B3F-319F-65C1791C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B4A26DC-7337-57E7-8E1E-7B27E3E2B6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44" y="648755"/>
            <a:ext cx="3118443" cy="233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BE362-1130-6F68-3A3D-6DB2F6AAB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12" y="2084832"/>
            <a:ext cx="944431" cy="92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16DBD-A24E-064A-EAF3-86113B212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12" y="3107057"/>
            <a:ext cx="936731" cy="92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E2D1AB-7297-28F4-1A67-0FA1507DB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811" y="3107057"/>
            <a:ext cx="936731" cy="9541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D6FF0E-92B8-E58B-3326-37A3ABCD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43" y="2084832"/>
            <a:ext cx="923099" cy="9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vid huber">
            <a:extLst>
              <a:ext uri="{FF2B5EF4-FFF2-40B4-BE49-F238E27FC236}">
                <a16:creationId xmlns:a16="http://schemas.microsoft.com/office/drawing/2014/main" id="{7E398333-B5A7-4928-A7E9-D3A9D731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2" y="4129281"/>
            <a:ext cx="936731" cy="12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ie Cowell">
            <a:extLst>
              <a:ext uri="{FF2B5EF4-FFF2-40B4-BE49-F238E27FC236}">
                <a16:creationId xmlns:a16="http://schemas.microsoft.com/office/drawing/2014/main" id="{EE90A112-51CD-AACE-5C31-1B52669A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49" y="4129281"/>
            <a:ext cx="936732" cy="12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E90B84-149A-9D56-1E29-A9D884274393}"/>
              </a:ext>
            </a:extLst>
          </p:cNvPr>
          <p:cNvSpPr txBox="1"/>
          <p:nvPr/>
        </p:nvSpPr>
        <p:spPr>
          <a:xfrm>
            <a:off x="393700" y="5734050"/>
            <a:ext cx="227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RAs who have helped collect data over the years!</a:t>
            </a:r>
          </a:p>
        </p:txBody>
      </p:sp>
      <p:pic>
        <p:nvPicPr>
          <p:cNvPr id="17" name="Picture 1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B3A7794-043B-CAB6-1EDF-24C45D4AF8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43" y="3035594"/>
            <a:ext cx="3118443" cy="1754124"/>
          </a:xfrm>
          <a:prstGeom prst="rect">
            <a:avLst/>
          </a:prstGeom>
        </p:spPr>
      </p:pic>
      <p:pic>
        <p:nvPicPr>
          <p:cNvPr id="19" name="Picture 1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DE643D7-BC62-BF60-9BB7-6D0612E78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43" y="4903256"/>
            <a:ext cx="3118443" cy="1754124"/>
          </a:xfrm>
          <a:prstGeom prst="rect">
            <a:avLst/>
          </a:prstGeom>
        </p:spPr>
      </p:pic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E8513B6-3020-4629-0982-F1DA3F9757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82" y="830269"/>
            <a:ext cx="3217333" cy="1809750"/>
          </a:xfrm>
          <a:prstGeom prst="rect">
            <a:avLst/>
          </a:prstGeom>
        </p:spPr>
      </p:pic>
      <p:pic>
        <p:nvPicPr>
          <p:cNvPr id="23" name="Picture 22" descr="A baby looking up at something&#10;&#10;Description automatically generated">
            <a:extLst>
              <a:ext uri="{FF2B5EF4-FFF2-40B4-BE49-F238E27FC236}">
                <a16:creationId xmlns:a16="http://schemas.microsoft.com/office/drawing/2014/main" id="{ABEAE2A9-02B8-1CE8-6C59-43410386458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16507" y="2172461"/>
            <a:ext cx="1688828" cy="3002361"/>
          </a:xfrm>
          <a:prstGeom prst="rect">
            <a:avLst/>
          </a:prstGeom>
        </p:spPr>
      </p:pic>
      <p:pic>
        <p:nvPicPr>
          <p:cNvPr id="24" name="WhatsApp Video 2024-08-12 at 22.21.12_cf3b4593">
            <a:hlinkClick r:id="" action="ppaction://media"/>
            <a:extLst>
              <a:ext uri="{FF2B5EF4-FFF2-40B4-BE49-F238E27FC236}">
                <a16:creationId xmlns:a16="http://schemas.microsoft.com/office/drawing/2014/main" id="{DDF74C20-2198-06EB-65D9-F05BE8CFA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03606" y="4707264"/>
            <a:ext cx="2694694" cy="1769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68453F-C030-F600-82D0-12ACD709DD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4268072"/>
            <a:ext cx="1662597" cy="1248975"/>
          </a:xfrm>
          <a:prstGeom prst="rect">
            <a:avLst/>
          </a:prstGeom>
        </p:spPr>
      </p:pic>
      <p:pic>
        <p:nvPicPr>
          <p:cNvPr id="28" name="Picture 27" descr="A person wearing a face mask holding a dog&#10;&#10;Description automatically generated">
            <a:extLst>
              <a:ext uri="{FF2B5EF4-FFF2-40B4-BE49-F238E27FC236}">
                <a16:creationId xmlns:a16="http://schemas.microsoft.com/office/drawing/2014/main" id="{65398264-A3C1-2A6B-A92D-43F360583D0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31" y="2226001"/>
            <a:ext cx="1206500" cy="1877990"/>
          </a:xfrm>
          <a:prstGeom prst="rect">
            <a:avLst/>
          </a:prstGeom>
        </p:spPr>
      </p:pic>
      <p:pic>
        <p:nvPicPr>
          <p:cNvPr id="30" name="Picture 29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73796538-3324-7ADF-1DE1-E0183BF0C7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42" y="512818"/>
            <a:ext cx="2161885" cy="1627124"/>
          </a:xfrm>
          <a:prstGeom prst="rect">
            <a:avLst/>
          </a:prstGeom>
        </p:spPr>
      </p:pic>
      <p:pic>
        <p:nvPicPr>
          <p:cNvPr id="32" name="Picture 31" descr="A group of people standing on a rock&#10;&#10;Description automatically generated">
            <a:extLst>
              <a:ext uri="{FF2B5EF4-FFF2-40B4-BE49-F238E27FC236}">
                <a16:creationId xmlns:a16="http://schemas.microsoft.com/office/drawing/2014/main" id="{731FE1F5-A94A-BD84-16FE-81A9E84926F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29" y="2195052"/>
            <a:ext cx="1478756" cy="1971675"/>
          </a:xfrm>
          <a:prstGeom prst="rect">
            <a:avLst/>
          </a:prstGeom>
        </p:spPr>
      </p:pic>
      <p:pic>
        <p:nvPicPr>
          <p:cNvPr id="34" name="Picture 3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23DC131-6AD6-EA32-8F72-13C824AC0A5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60" y="4562312"/>
            <a:ext cx="1216180" cy="2162098"/>
          </a:xfrm>
          <a:prstGeom prst="rect">
            <a:avLst/>
          </a:prstGeom>
        </p:spPr>
      </p:pic>
      <p:pic>
        <p:nvPicPr>
          <p:cNvPr id="36" name="Picture 3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3C7F5D7-7B26-C8A2-99C8-DBE2A8C4D79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5" b="28406"/>
          <a:stretch/>
        </p:blipFill>
        <p:spPr>
          <a:xfrm>
            <a:off x="5876838" y="5564302"/>
            <a:ext cx="1674688" cy="9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90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9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98650" y="2591587"/>
            <a:ext cx="7772400" cy="146304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b="0" i="0" u="none" strike="noStrike" baseline="0" dirty="0">
                <a:latin typeface="CMBX12"/>
              </a:rPr>
              <a:t>Thank you!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442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480" y="211422"/>
            <a:ext cx="9720072" cy="1499616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F85F-5EDC-6F49-93AA-0892226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71897-EBED-EC13-1C53-4DD89D70E0D4}"/>
              </a:ext>
            </a:extLst>
          </p:cNvPr>
          <p:cNvSpPr/>
          <p:nvPr/>
        </p:nvSpPr>
        <p:spPr>
          <a:xfrm>
            <a:off x="838200" y="1971758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Head with Gears">
            <a:extLst>
              <a:ext uri="{FF2B5EF4-FFF2-40B4-BE49-F238E27FC236}">
                <a16:creationId xmlns:a16="http://schemas.microsoft.com/office/drawing/2014/main" id="{F417B7F8-1A68-B88F-FC20-F954CD23482E}"/>
              </a:ext>
            </a:extLst>
          </p:cNvPr>
          <p:cNvSpPr/>
          <p:nvPr/>
        </p:nvSpPr>
        <p:spPr>
          <a:xfrm>
            <a:off x="1214188" y="2251418"/>
            <a:ext cx="683614" cy="6836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CBFB45-007C-0ABB-FD00-6E5B1E34B316}"/>
              </a:ext>
            </a:extLst>
          </p:cNvPr>
          <p:cNvSpPr/>
          <p:nvPr/>
        </p:nvSpPr>
        <p:spPr>
          <a:xfrm>
            <a:off x="2273790" y="197175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Comparing Representations of Temporal Pattern Recognition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1C785-5DE0-1801-A8D1-C5049213D2C6}"/>
              </a:ext>
            </a:extLst>
          </p:cNvPr>
          <p:cNvSpPr/>
          <p:nvPr/>
        </p:nvSpPr>
        <p:spPr>
          <a:xfrm>
            <a:off x="838200" y="3525428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dk1">
                  <a:hueOff val="0"/>
                  <a:satOff val="0"/>
                  <a:lumOff val="0"/>
                  <a:alpha val="50000"/>
                </a:schemeClr>
              </a:solidFill>
            </a:endParaRPr>
          </a:p>
        </p:txBody>
      </p:sp>
      <p:sp>
        <p:nvSpPr>
          <p:cNvPr id="8" name="Rectangle 7" descr="Magnifying glass">
            <a:extLst>
              <a:ext uri="{FF2B5EF4-FFF2-40B4-BE49-F238E27FC236}">
                <a16:creationId xmlns:a16="http://schemas.microsoft.com/office/drawing/2014/main" id="{58282B4A-B51B-1F4B-C4FE-68FE7D5C0472}"/>
              </a:ext>
            </a:extLst>
          </p:cNvPr>
          <p:cNvSpPr/>
          <p:nvPr/>
        </p:nvSpPr>
        <p:spPr>
          <a:xfrm>
            <a:off x="1214188" y="3805088"/>
            <a:ext cx="683614" cy="6836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F4841-D6EE-7B54-D998-1AE1B00CB031}"/>
              </a:ext>
            </a:extLst>
          </p:cNvPr>
          <p:cNvSpPr/>
          <p:nvPr/>
        </p:nvSpPr>
        <p:spPr>
          <a:xfrm>
            <a:off x="2273790" y="3525428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Assessing the Properties of Implicit Event Boundaries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5F690-B072-2FC4-7664-8DBBED9E1DBE}"/>
              </a:ext>
            </a:extLst>
          </p:cNvPr>
          <p:cNvSpPr/>
          <p:nvPr/>
        </p:nvSpPr>
        <p:spPr>
          <a:xfrm>
            <a:off x="838200" y="5079097"/>
            <a:ext cx="10515600" cy="1242935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 descr="Users">
            <a:extLst>
              <a:ext uri="{FF2B5EF4-FFF2-40B4-BE49-F238E27FC236}">
                <a16:creationId xmlns:a16="http://schemas.microsoft.com/office/drawing/2014/main" id="{AAF82FFA-1844-0A0E-8DB5-2C789BBBF8A6}"/>
              </a:ext>
            </a:extLst>
          </p:cNvPr>
          <p:cNvSpPr/>
          <p:nvPr/>
        </p:nvSpPr>
        <p:spPr>
          <a:xfrm>
            <a:off x="1214188" y="5358758"/>
            <a:ext cx="683614" cy="6836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7ECF14-0FE4-4009-1F0E-7AF788272C8C}"/>
              </a:ext>
            </a:extLst>
          </p:cNvPr>
          <p:cNvSpPr/>
          <p:nvPr/>
        </p:nvSpPr>
        <p:spPr>
          <a:xfrm>
            <a:off x="2273790" y="5079097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  <a:alpha val="2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>
                    <a:hueOff val="0"/>
                    <a:satOff val="0"/>
                    <a:lumOff val="0"/>
                    <a:alpha val="20000"/>
                  </a:schemeClr>
                </a:solidFill>
              </a:rPr>
              <a:t>Learning Categories through Implicit Event Structure</a:t>
            </a:r>
          </a:p>
        </p:txBody>
      </p:sp>
    </p:spTree>
    <p:extLst>
      <p:ext uri="{BB962C8B-B14F-4D97-AF65-F5344CB8AC3E}">
        <p14:creationId xmlns:p14="http://schemas.microsoft.com/office/powerpoint/2010/main" val="16784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blue dots&#10;&#10;Description automatically generated">
            <a:extLst>
              <a:ext uri="{FF2B5EF4-FFF2-40B4-BE49-F238E27FC236}">
                <a16:creationId xmlns:a16="http://schemas.microsoft.com/office/drawing/2014/main" id="{E4FEA1A3-4676-0DAB-46F1-7735D56608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02" y="2097424"/>
            <a:ext cx="4334637" cy="3250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AC647-9EBB-5F71-E77B-FD6C4214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</a:t>
            </a:r>
          </a:p>
        </p:txBody>
      </p:sp>
      <p:pic>
        <p:nvPicPr>
          <p:cNvPr id="4" name="media_jupyter_TrianglesCirclesStars@2024-02-08@13-38-53 (1)">
            <a:hlinkClick r:id="" action="ppaction://media"/>
            <a:extLst>
              <a:ext uri="{FF2B5EF4-FFF2-40B4-BE49-F238E27FC236}">
                <a16:creationId xmlns:a16="http://schemas.microsoft.com/office/drawing/2014/main" id="{A1E78426-BDB1-80E7-5063-50481CE680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72313" y="2568575"/>
            <a:ext cx="4411662" cy="2481263"/>
          </a:xfrm>
          <a:prstGeom prst="rect">
            <a:avLst/>
          </a:prstGeom>
        </p:spPr>
      </p:pic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61961869-65E7-12FB-6F90-D1C07459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CE9238-AA13-FA39-E70E-12FBA30BA411}"/>
              </a:ext>
            </a:extLst>
          </p:cNvPr>
          <p:cNvSpPr/>
          <p:nvPr/>
        </p:nvSpPr>
        <p:spPr>
          <a:xfrm>
            <a:off x="5486401" y="3722913"/>
            <a:ext cx="1238250" cy="214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76616-6F49-DA2E-D163-EF1ED0BC7784}"/>
              </a:ext>
            </a:extLst>
          </p:cNvPr>
          <p:cNvSpPr txBox="1"/>
          <p:nvPr/>
        </p:nvSpPr>
        <p:spPr>
          <a:xfrm>
            <a:off x="5534532" y="3076582"/>
            <a:ext cx="112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 </a:t>
            </a:r>
          </a:p>
          <a:p>
            <a:pPr algn="ctr"/>
            <a:r>
              <a:rPr lang="en-US" dirty="0"/>
              <a:t>Walk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88D2D3-5903-489A-65BA-362A16F400C7}"/>
              </a:ext>
            </a:extLst>
          </p:cNvPr>
          <p:cNvSpPr/>
          <p:nvPr/>
        </p:nvSpPr>
        <p:spPr>
          <a:xfrm>
            <a:off x="1828799" y="4327072"/>
            <a:ext cx="206830" cy="2068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F406A7-5EFA-980A-AEB7-8782D8ABD5FA}"/>
              </a:ext>
            </a:extLst>
          </p:cNvPr>
          <p:cNvSpPr/>
          <p:nvPr/>
        </p:nvSpPr>
        <p:spPr>
          <a:xfrm>
            <a:off x="1812471" y="5244987"/>
            <a:ext cx="299358" cy="28495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0E325-6056-0840-7E86-A8C12F858C88}"/>
              </a:ext>
            </a:extLst>
          </p:cNvPr>
          <p:cNvSpPr/>
          <p:nvPr/>
        </p:nvSpPr>
        <p:spPr>
          <a:xfrm>
            <a:off x="2677885" y="4960033"/>
            <a:ext cx="103415" cy="909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112847-211B-712D-82FF-AE1A982969EA}"/>
              </a:ext>
            </a:extLst>
          </p:cNvPr>
          <p:cNvSpPr/>
          <p:nvPr/>
        </p:nvSpPr>
        <p:spPr>
          <a:xfrm>
            <a:off x="1191985" y="5050971"/>
            <a:ext cx="346825" cy="30498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F389B-FF08-648F-DDE8-8C5990661ADB}"/>
              </a:ext>
            </a:extLst>
          </p:cNvPr>
          <p:cNvSpPr/>
          <p:nvPr/>
        </p:nvSpPr>
        <p:spPr>
          <a:xfrm>
            <a:off x="905128" y="4228914"/>
            <a:ext cx="248760" cy="2614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3218573-738E-B3F5-F933-5C6672599398}"/>
              </a:ext>
            </a:extLst>
          </p:cNvPr>
          <p:cNvSpPr/>
          <p:nvPr/>
        </p:nvSpPr>
        <p:spPr>
          <a:xfrm>
            <a:off x="2432957" y="2329543"/>
            <a:ext cx="244928" cy="190500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977332D0-64CE-C27F-6812-9C68DFCDDA82}"/>
              </a:ext>
            </a:extLst>
          </p:cNvPr>
          <p:cNvSpPr/>
          <p:nvPr/>
        </p:nvSpPr>
        <p:spPr>
          <a:xfrm>
            <a:off x="1416345" y="1934371"/>
            <a:ext cx="346825" cy="304987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33865DA2-CF3F-FE60-6702-FAE0EB12AF16}"/>
              </a:ext>
            </a:extLst>
          </p:cNvPr>
          <p:cNvSpPr/>
          <p:nvPr/>
        </p:nvSpPr>
        <p:spPr>
          <a:xfrm>
            <a:off x="1626212" y="2809697"/>
            <a:ext cx="197146" cy="145776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FB00029C-4290-5A4D-E80F-B4546CBF77C8}"/>
              </a:ext>
            </a:extLst>
          </p:cNvPr>
          <p:cNvSpPr/>
          <p:nvPr/>
        </p:nvSpPr>
        <p:spPr>
          <a:xfrm>
            <a:off x="707570" y="2239358"/>
            <a:ext cx="597828" cy="442053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092B21EC-3B5C-4CAB-3CAF-BA69EC3E5C22}"/>
              </a:ext>
            </a:extLst>
          </p:cNvPr>
          <p:cNvSpPr/>
          <p:nvPr/>
        </p:nvSpPr>
        <p:spPr>
          <a:xfrm>
            <a:off x="669756" y="2982085"/>
            <a:ext cx="446031" cy="388785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AE579E3-D19A-4B88-42F1-28EAB63B51AE}"/>
              </a:ext>
            </a:extLst>
          </p:cNvPr>
          <p:cNvSpPr/>
          <p:nvPr/>
        </p:nvSpPr>
        <p:spPr>
          <a:xfrm>
            <a:off x="3962400" y="2813957"/>
            <a:ext cx="197146" cy="168128"/>
          </a:xfrm>
          <a:prstGeom prst="triangl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BA7E7F2-0A9A-B830-4600-2B6B46A92D6E}"/>
              </a:ext>
            </a:extLst>
          </p:cNvPr>
          <p:cNvSpPr/>
          <p:nvPr/>
        </p:nvSpPr>
        <p:spPr>
          <a:xfrm>
            <a:off x="3962400" y="3429000"/>
            <a:ext cx="239486" cy="269618"/>
          </a:xfrm>
          <a:prstGeom prst="triangl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33EC628-036D-F7BC-5FAC-15E7F78FE7F4}"/>
              </a:ext>
            </a:extLst>
          </p:cNvPr>
          <p:cNvSpPr/>
          <p:nvPr/>
        </p:nvSpPr>
        <p:spPr>
          <a:xfrm>
            <a:off x="4041320" y="4284424"/>
            <a:ext cx="429985" cy="338456"/>
          </a:xfrm>
          <a:prstGeom prst="triangl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22497076-6AB1-54CA-B9B9-3EFDD314E33D}"/>
              </a:ext>
            </a:extLst>
          </p:cNvPr>
          <p:cNvSpPr/>
          <p:nvPr/>
        </p:nvSpPr>
        <p:spPr>
          <a:xfrm>
            <a:off x="4794251" y="3809998"/>
            <a:ext cx="169635" cy="190502"/>
          </a:xfrm>
          <a:prstGeom prst="triangl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8F2568B2-DE9C-D5FC-A332-DE172E800EB6}"/>
              </a:ext>
            </a:extLst>
          </p:cNvPr>
          <p:cNvSpPr/>
          <p:nvPr/>
        </p:nvSpPr>
        <p:spPr>
          <a:xfrm>
            <a:off x="4879069" y="3075719"/>
            <a:ext cx="366328" cy="269617"/>
          </a:xfrm>
          <a:prstGeom prst="triangl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2D66-1E3F-B889-F150-5A552DA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Temporal Structure through Transition Matrix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453A4F-CD86-825B-D0E1-B85CAEA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black background with blue dots&#10;&#10;Description automatically generated">
            <a:extLst>
              <a:ext uri="{FF2B5EF4-FFF2-40B4-BE49-F238E27FC236}">
                <a16:creationId xmlns:a16="http://schemas.microsoft.com/office/drawing/2014/main" id="{F29DA938-4F57-F281-D144-74BADE5D8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02" y="2097424"/>
            <a:ext cx="4334637" cy="3250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E4FC0-59FB-95BB-2E6C-BA17F17C6176}"/>
              </a:ext>
            </a:extLst>
          </p:cNvPr>
          <p:cNvSpPr txBox="1"/>
          <p:nvPr/>
        </p:nvSpPr>
        <p:spPr>
          <a:xfrm>
            <a:off x="6943290" y="5715000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Nodes (rows) represented as a ‘context’ of other nodes (columns)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C52B6-91AC-A216-0507-FC7F4C63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307" y="2232069"/>
            <a:ext cx="4334865" cy="3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658D3-B22E-3063-ECAA-78F8283660CD}"/>
              </a:ext>
            </a:extLst>
          </p:cNvPr>
          <p:cNvSpPr txBox="1"/>
          <p:nvPr/>
        </p:nvSpPr>
        <p:spPr>
          <a:xfrm>
            <a:off x="9815803" y="1597914"/>
            <a:ext cx="16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4152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7DD2-62C7-9A68-58C5-A03431AD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Learning the Transition Matrix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096EC1-17FE-FFC8-DB9C-8C1142AC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544-CEF7-A9D4-C895-9431ADF5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1" y="2059765"/>
            <a:ext cx="3596271" cy="350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BC436-D469-9BA3-E070-4CBBE750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51" y="2059765"/>
            <a:ext cx="4312778" cy="350046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486CD7F-D7C3-8073-7232-3BE6EF240C33}"/>
              </a:ext>
            </a:extLst>
          </p:cNvPr>
          <p:cNvSpPr/>
          <p:nvPr/>
        </p:nvSpPr>
        <p:spPr>
          <a:xfrm>
            <a:off x="5018499" y="3694065"/>
            <a:ext cx="1534701" cy="23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2BD7E9C0-980A-1388-3475-ED5BF9017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8650" y="267788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2E159-F58D-0690-30E2-56608F628C06}"/>
              </a:ext>
            </a:extLst>
          </p:cNvPr>
          <p:cNvSpPr txBox="1"/>
          <p:nvPr/>
        </p:nvSpPr>
        <p:spPr>
          <a:xfrm>
            <a:off x="737556" y="569085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Context representation assuming no knowledge of the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50960-64EF-9A03-95C0-A64C4F6CD7B9}"/>
              </a:ext>
            </a:extLst>
          </p:cNvPr>
          <p:cNvSpPr txBox="1"/>
          <p:nvPr/>
        </p:nvSpPr>
        <p:spPr>
          <a:xfrm>
            <a:off x="6591300" y="5683231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Context representation with complete knowledge of the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1A828-8ABF-D767-FB44-14882E5E4470}"/>
              </a:ext>
            </a:extLst>
          </p:cNvPr>
          <p:cNvSpPr/>
          <p:nvPr/>
        </p:nvSpPr>
        <p:spPr>
          <a:xfrm>
            <a:off x="10590245" y="2084832"/>
            <a:ext cx="870463" cy="333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7DD2-62C7-9A68-58C5-A03431AD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Learn the Transition Matrix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993BD7-32FC-31BD-AA40-A9F37957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544-CEF7-A9D4-C895-9431ADF5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1" y="2059765"/>
            <a:ext cx="3596271" cy="3500468"/>
          </a:xfrm>
          <a:prstGeom prst="rect">
            <a:avLst/>
          </a:prstGeom>
        </p:spPr>
      </p:pic>
      <p:pic>
        <p:nvPicPr>
          <p:cNvPr id="3" name="Picture 2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6DBE33EC-7C03-D693-34F4-1E9DD2A79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5" t="11167" r="18504" b="9745"/>
          <a:stretch/>
        </p:blipFill>
        <p:spPr>
          <a:xfrm>
            <a:off x="7130143" y="2013856"/>
            <a:ext cx="3596272" cy="35463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486CD7F-D7C3-8073-7232-3BE6EF240C33}"/>
              </a:ext>
            </a:extLst>
          </p:cNvPr>
          <p:cNvSpPr/>
          <p:nvPr/>
        </p:nvSpPr>
        <p:spPr>
          <a:xfrm>
            <a:off x="4612142" y="3722913"/>
            <a:ext cx="2251209" cy="1959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02C37-613A-64EB-C8E6-A7B8FC38409D}"/>
              </a:ext>
            </a:extLst>
          </p:cNvPr>
          <p:cNvSpPr txBox="1"/>
          <p:nvPr/>
        </p:nvSpPr>
        <p:spPr>
          <a:xfrm>
            <a:off x="4735286" y="2826756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Predictive Representation (SR)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ED2FF-D37D-A677-691E-343DFFD363E5}"/>
              </a:ext>
            </a:extLst>
          </p:cNvPr>
          <p:cNvSpPr txBox="1"/>
          <p:nvPr/>
        </p:nvSpPr>
        <p:spPr>
          <a:xfrm>
            <a:off x="4785246" y="393564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Associative</a:t>
            </a:r>
          </a:p>
          <a:p>
            <a:pPr algn="ctr"/>
            <a:r>
              <a:rPr lang="en-US" dirty="0"/>
              <a:t>Representation (TCM)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0B6C5-2956-466E-C7E7-EC75708EAC7B}"/>
              </a:ext>
            </a:extLst>
          </p:cNvPr>
          <p:cNvSpPr txBox="1"/>
          <p:nvPr/>
        </p:nvSpPr>
        <p:spPr>
          <a:xfrm>
            <a:off x="737556" y="569085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Context representation assuming no knowledge of the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AE276-68F1-1B06-E936-315A059C2D29}"/>
              </a:ext>
            </a:extLst>
          </p:cNvPr>
          <p:cNvSpPr txBox="1"/>
          <p:nvPr/>
        </p:nvSpPr>
        <p:spPr>
          <a:xfrm>
            <a:off x="6863351" y="5690858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Learned Context 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57438-A219-D517-5E36-2BEEC768EE59}"/>
              </a:ext>
            </a:extLst>
          </p:cNvPr>
          <p:cNvSpPr txBox="1"/>
          <p:nvPr/>
        </p:nvSpPr>
        <p:spPr>
          <a:xfrm>
            <a:off x="5638800" y="6375692"/>
            <a:ext cx="48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Gershman (2013), Dayan (1993), Kahana (2003)</a:t>
            </a:r>
          </a:p>
        </p:txBody>
      </p:sp>
    </p:spTree>
    <p:extLst>
      <p:ext uri="{BB962C8B-B14F-4D97-AF65-F5344CB8AC3E}">
        <p14:creationId xmlns:p14="http://schemas.microsoft.com/office/powerpoint/2010/main" val="382132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13AC-67D4-1E95-3FCA-7D8185DD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Representation Shaped Over Time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7F78DFD-F948-EB10-BA12-7CBACF45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9CAC14-790B-C636-137D-D917F87D4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21" y="1888669"/>
            <a:ext cx="8164296" cy="3265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3859AD-A4F8-E11E-9046-0F90E8CCEC03}"/>
              </a:ext>
            </a:extLst>
          </p:cNvPr>
          <p:cNvSpPr/>
          <p:nvPr/>
        </p:nvSpPr>
        <p:spPr>
          <a:xfrm>
            <a:off x="5337326" y="2019300"/>
            <a:ext cx="4588329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BA850-A23A-85E5-CA62-B83C86E885BA}"/>
              </a:ext>
            </a:extLst>
          </p:cNvPr>
          <p:cNvSpPr txBox="1"/>
          <p:nvPr/>
        </p:nvSpPr>
        <p:spPr>
          <a:xfrm>
            <a:off x="4174672" y="1857963"/>
            <a:ext cx="342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Learned Predictive 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83CF8-20EA-FE34-2FE9-6018C3E59999}"/>
              </a:ext>
            </a:extLst>
          </p:cNvPr>
          <p:cNvSpPr txBox="1"/>
          <p:nvPr/>
        </p:nvSpPr>
        <p:spPr>
          <a:xfrm>
            <a:off x="7743069" y="1855242"/>
            <a:ext cx="345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Learned Associative Representation</a:t>
            </a:r>
          </a:p>
        </p:txBody>
      </p:sp>
      <p:pic>
        <p:nvPicPr>
          <p:cNvPr id="14" name="Picture 13" descr="A black background with blue dots&#10;&#10;Description automatically generated">
            <a:extLst>
              <a:ext uri="{FF2B5EF4-FFF2-40B4-BE49-F238E27FC236}">
                <a16:creationId xmlns:a16="http://schemas.microsoft.com/office/drawing/2014/main" id="{6578D82D-D894-4F79-6586-CA9F5DA40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8" y="2042629"/>
            <a:ext cx="3696988" cy="277274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86A76F-0F6E-BA24-E385-66DE18142734}"/>
              </a:ext>
            </a:extLst>
          </p:cNvPr>
          <p:cNvSpPr/>
          <p:nvPr/>
        </p:nvSpPr>
        <p:spPr>
          <a:xfrm>
            <a:off x="3850703" y="3282753"/>
            <a:ext cx="528680" cy="193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16102D-2BEF-50AB-6AF4-691BBDD94F4E}"/>
              </a:ext>
            </a:extLst>
          </p:cNvPr>
          <p:cNvSpPr/>
          <p:nvPr/>
        </p:nvSpPr>
        <p:spPr>
          <a:xfrm>
            <a:off x="7068710" y="4630706"/>
            <a:ext cx="230588" cy="1846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D23A10-7D00-EA94-2DB4-53ABAFE98340}"/>
              </a:ext>
            </a:extLst>
          </p:cNvPr>
          <p:cNvSpPr/>
          <p:nvPr/>
        </p:nvSpPr>
        <p:spPr>
          <a:xfrm>
            <a:off x="10519284" y="4630706"/>
            <a:ext cx="230588" cy="1846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7601</TotalTime>
  <Words>1300</Words>
  <Application>Microsoft Office PowerPoint</Application>
  <PresentationFormat>Widescreen</PresentationFormat>
  <Paragraphs>327</Paragraphs>
  <Slides>39</Slides>
  <Notes>34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Cambria Math</vt:lpstr>
      <vt:lpstr>CMBX12</vt:lpstr>
      <vt:lpstr>Euphemia</vt:lpstr>
      <vt:lpstr>Tw Cen MT</vt:lpstr>
      <vt:lpstr>Tw Cen MT Condensed</vt:lpstr>
      <vt:lpstr>Wingdings</vt:lpstr>
      <vt:lpstr>Wingdings 3</vt:lpstr>
      <vt:lpstr>Integral</vt:lpstr>
      <vt:lpstr>predictive representations to abstract temporal information</vt:lpstr>
      <vt:lpstr>What is the pattern here?</vt:lpstr>
      <vt:lpstr>Outline</vt:lpstr>
      <vt:lpstr>Outline</vt:lpstr>
      <vt:lpstr>Temporal Patterns</vt:lpstr>
      <vt:lpstr>Representing Temporal Structure through Transition Matrix</vt:lpstr>
      <vt:lpstr>Goal: Learning the Transition Matrix</vt:lpstr>
      <vt:lpstr>Mechanisms to Learn the Transition Matrix</vt:lpstr>
      <vt:lpstr>Context Representation Shaped Over Time</vt:lpstr>
      <vt:lpstr>Comparing the Predictive and Associative Representations</vt:lpstr>
      <vt:lpstr>Measuring Node Information</vt:lpstr>
      <vt:lpstr>Expected Boundary Information Differences</vt:lpstr>
      <vt:lpstr>Learned Representations over Walk Lengths</vt:lpstr>
      <vt:lpstr>Predictive vs Associative Representations</vt:lpstr>
      <vt:lpstr>Experiment 1: Serial Reaction Time Task</vt:lpstr>
      <vt:lpstr>Critical Transitions</vt:lpstr>
      <vt:lpstr>Median Response Times After Critical Transitions</vt:lpstr>
      <vt:lpstr>Results: Estimated Differences</vt:lpstr>
      <vt:lpstr>Outline</vt:lpstr>
      <vt:lpstr>Outline</vt:lpstr>
      <vt:lpstr>Are these ‘Event Boundaries’?</vt:lpstr>
      <vt:lpstr>Event Boundaries with Explicit Context Shifts are Remembered Better</vt:lpstr>
      <vt:lpstr>Experiment 3a: Recognition Memory Test </vt:lpstr>
      <vt:lpstr>Experiment 3a Recognition Accuracy</vt:lpstr>
      <vt:lpstr>Experiment 3a Median Response Times</vt:lpstr>
      <vt:lpstr>Drift Diffusion Modeling for Choices and Response Times</vt:lpstr>
      <vt:lpstr>Experiment 3a Results: Diffusion Model Results</vt:lpstr>
      <vt:lpstr>Outline</vt:lpstr>
      <vt:lpstr>Outline</vt:lpstr>
      <vt:lpstr>Attention to Features</vt:lpstr>
      <vt:lpstr>Experiment 3a: Implicit Category Learning Stimuli</vt:lpstr>
      <vt:lpstr>Temporally Consistent Features</vt:lpstr>
      <vt:lpstr>Experiment 3a: Implicit Category Learning Task</vt:lpstr>
      <vt:lpstr>Experiment 3a: Results</vt:lpstr>
      <vt:lpstr>Outline</vt:lpstr>
      <vt:lpstr>Conclusions</vt:lpstr>
      <vt:lpstr>Implications/ Future Work</vt:lpstr>
      <vt:lpstr>Acks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Savalia</dc:creator>
  <cp:lastModifiedBy>Tejas Savalia</cp:lastModifiedBy>
  <cp:revision>9</cp:revision>
  <dcterms:created xsi:type="dcterms:W3CDTF">2024-08-05T00:10:38Z</dcterms:created>
  <dcterms:modified xsi:type="dcterms:W3CDTF">2024-08-13T03:02:18Z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